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2.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319" r:id="rId3"/>
    <p:sldId id="257" r:id="rId4"/>
    <p:sldId id="303" r:id="rId5"/>
    <p:sldId id="300" r:id="rId6"/>
    <p:sldId id="258" r:id="rId7"/>
    <p:sldId id="259" r:id="rId8"/>
    <p:sldId id="260" r:id="rId9"/>
    <p:sldId id="330" r:id="rId10"/>
    <p:sldId id="261" r:id="rId11"/>
    <p:sldId id="331" r:id="rId12"/>
    <p:sldId id="328" r:id="rId13"/>
    <p:sldId id="329" r:id="rId14"/>
    <p:sldId id="321" r:id="rId15"/>
    <p:sldId id="322" r:id="rId16"/>
    <p:sldId id="323" r:id="rId17"/>
    <p:sldId id="324" r:id="rId18"/>
    <p:sldId id="332" r:id="rId19"/>
    <p:sldId id="325" r:id="rId20"/>
    <p:sldId id="262" r:id="rId21"/>
    <p:sldId id="264" r:id="rId22"/>
    <p:sldId id="334" r:id="rId23"/>
    <p:sldId id="320" r:id="rId24"/>
    <p:sldId id="263" r:id="rId25"/>
    <p:sldId id="268" r:id="rId26"/>
    <p:sldId id="265" r:id="rId27"/>
    <p:sldId id="266" r:id="rId28"/>
    <p:sldId id="267" r:id="rId29"/>
    <p:sldId id="269" r:id="rId30"/>
    <p:sldId id="271" r:id="rId31"/>
    <p:sldId id="286" r:id="rId32"/>
    <p:sldId id="287" r:id="rId33"/>
    <p:sldId id="288" r:id="rId34"/>
    <p:sldId id="289" r:id="rId35"/>
    <p:sldId id="290" r:id="rId36"/>
    <p:sldId id="333" r:id="rId37"/>
    <p:sldId id="291" r:id="rId38"/>
    <p:sldId id="293" r:id="rId39"/>
    <p:sldId id="326" r:id="rId40"/>
    <p:sldId id="327" r:id="rId41"/>
    <p:sldId id="294" r:id="rId42"/>
    <p:sldId id="295" r:id="rId43"/>
    <p:sldId id="296" r:id="rId44"/>
    <p:sldId id="297" r:id="rId45"/>
    <p:sldId id="299"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302"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04" r:id="rId75"/>
    <p:sldId id="305" r:id="rId7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15" d="100"/>
          <a:sy n="115" d="100"/>
        </p:scale>
        <p:origin x="-6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printerSettings" Target="printerSettings/printerSettings1.bin"/><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viewProps" Target="viewProps.xml"/><Relationship Id="rId80" Type="http://schemas.openxmlformats.org/officeDocument/2006/relationships/theme" Target="theme/theme1.xml"/><Relationship Id="rId81" Type="http://schemas.openxmlformats.org/officeDocument/2006/relationships/tableStyles" Target="tableStyles.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presProps" Target="presProps.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6E91247B-FF1D-2C48-A767-F699955DD647}" type="datetimeFigureOut">
              <a:rPr lang="fr-FR" smtClean="0"/>
              <a:pPr/>
              <a:t>20/03/15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BE33BD-A620-F84A-A1A4-DEF697197CFE}" type="slidenum">
              <a:rPr lang="fr-FR" smtClean="0"/>
              <a:pPr/>
              <a:t>‹#›</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91247B-FF1D-2C48-A767-F699955DD647}"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BE33BD-A620-F84A-A1A4-DEF697197CFE}"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D7BE33BD-A620-F84A-A1A4-DEF697197CFE}" type="slidenum">
              <a:rPr lang="fr-FR" smtClean="0"/>
              <a:pPr/>
              <a:t>‹#›</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91247B-FF1D-2C48-A767-F699955DD647}"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et modifiez le titre</a:t>
            </a:r>
            <a:endParaRPr kumimoji="0" lang="en-US"/>
          </a:p>
        </p:txBody>
      </p:sp>
      <p:sp>
        <p:nvSpPr>
          <p:cNvPr id="4" name="Espace réservé de la date 3"/>
          <p:cNvSpPr>
            <a:spLocks noGrp="1"/>
          </p:cNvSpPr>
          <p:nvPr>
            <p:ph type="dt" sz="half" idx="10"/>
          </p:nvPr>
        </p:nvSpPr>
        <p:spPr/>
        <p:txBody>
          <a:bodyPr/>
          <a:lstStyle/>
          <a:p>
            <a:fld id="{6E91247B-FF1D-2C48-A767-F699955DD647}"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D7BE33BD-A620-F84A-A1A4-DEF697197CFE}" type="slidenum">
              <a:rPr lang="fr-FR" smtClean="0"/>
              <a:pPr/>
              <a:t>‹#›</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6E91247B-FF1D-2C48-A767-F699955DD647}" type="datetimeFigureOut">
              <a:rPr lang="fr-FR" smtClean="0"/>
              <a:pPr/>
              <a:t>20/03/15</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BE33BD-A620-F84A-A1A4-DEF697197CFE}" type="slidenum">
              <a:rPr lang="fr-FR" smtClean="0"/>
              <a:pPr/>
              <a:t>‹#›</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6E91247B-FF1D-2C48-A767-F699955DD647}" type="datetimeFigureOut">
              <a:rPr lang="fr-FR" smtClean="0"/>
              <a:pPr/>
              <a:t>20/03/15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BE33BD-A620-F84A-A1A4-DEF697197CFE}" type="slidenum">
              <a:rPr lang="fr-FR" smtClean="0"/>
              <a:pPr/>
              <a:t>‹#›</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6E91247B-FF1D-2C48-A767-F699955DD647}" type="datetimeFigureOut">
              <a:rPr lang="fr-FR" smtClean="0"/>
              <a:pPr/>
              <a:t>20/03/15</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D7BE33BD-A620-F84A-A1A4-DEF697197CFE}" type="slidenum">
              <a:rPr lang="fr-FR" smtClean="0"/>
              <a:pPr/>
              <a:t>‹#›</a:t>
            </a:fld>
            <a:endParaRPr lang="fr-FR"/>
          </a:p>
        </p:txBody>
      </p:sp>
      <p:sp>
        <p:nvSpPr>
          <p:cNvPr id="23" name="Titre 22"/>
          <p:cNvSpPr>
            <a:spLocks noGrp="1"/>
          </p:cNvSpPr>
          <p:nvPr>
            <p:ph type="title"/>
          </p:nvPr>
        </p:nvSpPr>
        <p:spPr/>
        <p:txBody>
          <a:bodyPr rtlCol="0" anchor="b" anchorCtr="0"/>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6E91247B-FF1D-2C48-A767-F699955DD647}" type="datetimeFigureOut">
              <a:rPr lang="fr-FR" smtClean="0"/>
              <a:pPr/>
              <a:t>20/03/15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D7BE33BD-A620-F84A-A1A4-DEF697197CFE}"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6E91247B-FF1D-2C48-A767-F699955DD647}" type="datetimeFigureOut">
              <a:rPr lang="fr-FR" smtClean="0"/>
              <a:pPr/>
              <a:t>20/03/15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BE33BD-A620-F84A-A1A4-DEF697197CFE}"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BE33BD-A620-F84A-A1A4-DEF697197CFE}" type="slidenum">
              <a:rPr lang="fr-FR" smtClean="0"/>
              <a:pPr/>
              <a:t>‹#›</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6E91247B-FF1D-2C48-A767-F699955DD647}" type="datetimeFigureOut">
              <a:rPr lang="fr-FR" smtClean="0"/>
              <a:pPr/>
              <a:t>20/03/15</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D7BE33BD-A620-F84A-A1A4-DEF697197CFE}" type="slidenum">
              <a:rPr lang="fr-FR" smtClean="0"/>
              <a:pPr/>
              <a:t>‹#›</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6E91247B-FF1D-2C48-A767-F699955DD647}" type="datetimeFigureOut">
              <a:rPr lang="fr-FR" smtClean="0"/>
              <a:pPr/>
              <a:t>20/03/15</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91247B-FF1D-2C48-A767-F699955DD647}" type="datetimeFigureOut">
              <a:rPr lang="fr-FR" smtClean="0"/>
              <a:pPr/>
              <a:t>20/03/15</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BE33BD-A620-F84A-A1A4-DEF697197CFE}" type="slidenum">
              <a:rPr lang="fr-FR" smtClean="0"/>
              <a:pPr/>
              <a:t>‹#›</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image" Target="../media/image4.png"/><Relationship Id="rId1" Type="http://schemas.openxmlformats.org/officeDocument/2006/relationships/video" Target="file://localhost/Volumes/FREECOM%20HDD/Vide%CC%81o%20dure%CC%81e/le%20banquier%20(2).wm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5.png"/><Relationship Id="rId1" Type="http://schemas.openxmlformats.org/officeDocument/2006/relationships/video" Target="file://localhost/Volumes/FREECOM%20HDD/Vide%CC%81o%20dure%CC%81e/Les%20portes%20(2).wm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6.png"/><Relationship Id="rId1" Type="http://schemas.openxmlformats.org/officeDocument/2006/relationships/video" Target="file://localhost/Volumes/FREECOM%20HDD/Vide%CC%81o%20dure%CC%81e/Test%20VMA%20Mercier.wm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4.png"/><Relationship Id="rId1" Type="http://schemas.openxmlformats.org/officeDocument/2006/relationships/video" Target="file://localhost/Volumes/FREECOM%20HDD/Vide%CC%81o%20dure%CC%81e/Situation%20-%20Rectangle%20a%CC%80%20portes.wm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image" Target="../media/image3.png"/><Relationship Id="rId1" Type="http://schemas.openxmlformats.org/officeDocument/2006/relationships/video" Target="file://localhost/Volumes/FREECOM%20HDD/Vide%CC%81o%20dure%CC%81e/Le%20virus.wm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AEEPS</a:t>
            </a:r>
          </a:p>
          <a:p>
            <a:r>
              <a:rPr lang="fr-FR" dirty="0" smtClean="0"/>
              <a:t>Jérôme Amathieu &amp; Cyrille Gaudin</a:t>
            </a:r>
          </a:p>
          <a:p>
            <a:r>
              <a:rPr lang="fr-FR" dirty="0" smtClean="0"/>
              <a:t>20/03/2015</a:t>
            </a:r>
            <a:endParaRPr lang="fr-FR" dirty="0"/>
          </a:p>
        </p:txBody>
      </p:sp>
      <p:sp>
        <p:nvSpPr>
          <p:cNvPr id="2" name="Titre 1"/>
          <p:cNvSpPr>
            <a:spLocks noGrp="1"/>
          </p:cNvSpPr>
          <p:nvPr>
            <p:ph type="ctrTitle"/>
          </p:nvPr>
        </p:nvSpPr>
        <p:spPr/>
        <p:txBody>
          <a:bodyPr/>
          <a:lstStyle/>
          <a:p>
            <a:r>
              <a:rPr lang="fr-FR" dirty="0" smtClean="0"/>
              <a:t>Le plaisir de courir</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 banquier (vidéo)</a:t>
            </a:r>
            <a:endParaRPr lang="fr-FR" dirty="0">
              <a:solidFill>
                <a:srgbClr val="FF0000"/>
              </a:solidFill>
            </a:endParaRPr>
          </a:p>
        </p:txBody>
      </p:sp>
      <p:sp>
        <p:nvSpPr>
          <p:cNvPr id="3" name="Rectangle 2"/>
          <p:cNvSpPr/>
          <p:nvPr/>
        </p:nvSpPr>
        <p:spPr>
          <a:xfrm>
            <a:off x="396579" y="1546239"/>
            <a:ext cx="8352928" cy="4536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Rectangle 3"/>
          <p:cNvSpPr/>
          <p:nvPr/>
        </p:nvSpPr>
        <p:spPr>
          <a:xfrm>
            <a:off x="7380312" y="1556792"/>
            <a:ext cx="136815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Prison</a:t>
            </a:r>
            <a:endParaRPr lang="fr-FR" dirty="0"/>
          </a:p>
        </p:txBody>
      </p:sp>
      <p:sp>
        <p:nvSpPr>
          <p:cNvPr id="5" name="Rectangle 4"/>
          <p:cNvSpPr/>
          <p:nvPr/>
        </p:nvSpPr>
        <p:spPr>
          <a:xfrm>
            <a:off x="396579" y="4797152"/>
            <a:ext cx="1368152"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Prison</a:t>
            </a:r>
          </a:p>
          <a:p>
            <a:pPr algn="ctr"/>
            <a:endParaRPr lang="fr-FR" dirty="0"/>
          </a:p>
        </p:txBody>
      </p:sp>
      <p:cxnSp>
        <p:nvCxnSpPr>
          <p:cNvPr id="7" name="Connecteur droit 6"/>
          <p:cNvCxnSpPr/>
          <p:nvPr/>
        </p:nvCxnSpPr>
        <p:spPr>
          <a:xfrm>
            <a:off x="4524641" y="1647470"/>
            <a:ext cx="0" cy="4536504"/>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34064" y="51743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Banque</a:t>
            </a:r>
          </a:p>
          <a:p>
            <a:pPr algn="ctr"/>
            <a:endParaRPr lang="fr-FR" dirty="0"/>
          </a:p>
        </p:txBody>
      </p:sp>
      <p:sp>
        <p:nvSpPr>
          <p:cNvPr id="9" name="Rectangle 8"/>
          <p:cNvSpPr/>
          <p:nvPr/>
        </p:nvSpPr>
        <p:spPr>
          <a:xfrm>
            <a:off x="425624" y="1546239"/>
            <a:ext cx="9144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Banque</a:t>
            </a:r>
            <a:endParaRPr lang="fr-FR" dirty="0"/>
          </a:p>
        </p:txBody>
      </p:sp>
      <p:sp>
        <p:nvSpPr>
          <p:cNvPr id="14" name="Émoticône 13"/>
          <p:cNvSpPr/>
          <p:nvPr/>
        </p:nvSpPr>
        <p:spPr>
          <a:xfrm>
            <a:off x="5148064" y="1893404"/>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Émoticône 19"/>
          <p:cNvSpPr/>
          <p:nvPr/>
        </p:nvSpPr>
        <p:spPr>
          <a:xfrm>
            <a:off x="6092552" y="2983632"/>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Émoticône 20"/>
          <p:cNvSpPr/>
          <p:nvPr/>
        </p:nvSpPr>
        <p:spPr>
          <a:xfrm>
            <a:off x="6767977" y="1972906"/>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Émoticône 21"/>
          <p:cNvSpPr/>
          <p:nvPr/>
        </p:nvSpPr>
        <p:spPr>
          <a:xfrm>
            <a:off x="4524641" y="2730146"/>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Émoticône 22"/>
          <p:cNvSpPr/>
          <p:nvPr/>
        </p:nvSpPr>
        <p:spPr>
          <a:xfrm>
            <a:off x="4981841" y="5133764"/>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Émoticône 23"/>
          <p:cNvSpPr/>
          <p:nvPr/>
        </p:nvSpPr>
        <p:spPr>
          <a:xfrm>
            <a:off x="5400925" y="3694049"/>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Émoticône 24"/>
          <p:cNvSpPr/>
          <p:nvPr/>
        </p:nvSpPr>
        <p:spPr>
          <a:xfrm>
            <a:off x="7984740" y="3331006"/>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Émoticône 25"/>
          <p:cNvSpPr/>
          <p:nvPr/>
        </p:nvSpPr>
        <p:spPr>
          <a:xfrm>
            <a:off x="7083152" y="5320088"/>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Émoticône 28"/>
          <p:cNvSpPr/>
          <p:nvPr/>
        </p:nvSpPr>
        <p:spPr>
          <a:xfrm>
            <a:off x="3275856" y="3019546"/>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0" name="Émoticône 29"/>
          <p:cNvSpPr/>
          <p:nvPr/>
        </p:nvSpPr>
        <p:spPr>
          <a:xfrm>
            <a:off x="1111424" y="4005509"/>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1" name="Émoticône 30"/>
          <p:cNvSpPr/>
          <p:nvPr/>
        </p:nvSpPr>
        <p:spPr>
          <a:xfrm>
            <a:off x="2361781" y="4697168"/>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2" name="Émoticône 31"/>
          <p:cNvSpPr/>
          <p:nvPr/>
        </p:nvSpPr>
        <p:spPr>
          <a:xfrm>
            <a:off x="654224" y="2672172"/>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3" name="Émoticône 32"/>
          <p:cNvSpPr/>
          <p:nvPr/>
        </p:nvSpPr>
        <p:spPr>
          <a:xfrm>
            <a:off x="1536131" y="1779476"/>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4" name="Émoticône 33"/>
          <p:cNvSpPr/>
          <p:nvPr/>
        </p:nvSpPr>
        <p:spPr>
          <a:xfrm>
            <a:off x="4225217" y="1581944"/>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5" name="Émoticône 34"/>
          <p:cNvSpPr/>
          <p:nvPr/>
        </p:nvSpPr>
        <p:spPr>
          <a:xfrm>
            <a:off x="4114800" y="4984812"/>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6" name="Émoticône 35"/>
          <p:cNvSpPr/>
          <p:nvPr/>
        </p:nvSpPr>
        <p:spPr>
          <a:xfrm>
            <a:off x="4024536" y="3915722"/>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cxnSp>
        <p:nvCxnSpPr>
          <p:cNvPr id="38" name="Connecteur droit avec flèche 37"/>
          <p:cNvCxnSpPr/>
          <p:nvPr/>
        </p:nvCxnSpPr>
        <p:spPr>
          <a:xfrm>
            <a:off x="4753241" y="1779476"/>
            <a:ext cx="2558511"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0" name="Connecteur droit avec flèche 39"/>
          <p:cNvCxnSpPr/>
          <p:nvPr/>
        </p:nvCxnSpPr>
        <p:spPr>
          <a:xfrm>
            <a:off x="4981841" y="575668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flipV="1">
            <a:off x="1993331" y="5631548"/>
            <a:ext cx="2912310" cy="125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4905641" y="1931876"/>
            <a:ext cx="2558511"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3" name="Connecteur droit avec flèche 42"/>
          <p:cNvCxnSpPr/>
          <p:nvPr/>
        </p:nvCxnSpPr>
        <p:spPr>
          <a:xfrm flipH="1">
            <a:off x="1764731" y="2084276"/>
            <a:ext cx="3293310" cy="2352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107504" y="6183974"/>
            <a:ext cx="9036495" cy="523220"/>
          </a:xfrm>
          <a:prstGeom prst="rect">
            <a:avLst/>
          </a:prstGeom>
          <a:noFill/>
        </p:spPr>
        <p:txBody>
          <a:bodyPr wrap="square" rtlCol="0">
            <a:spAutoFit/>
          </a:bodyPr>
          <a:lstStyle/>
          <a:p>
            <a:r>
              <a:rPr lang="fr-FR" sz="1400" dirty="0" smtClean="0"/>
              <a:t>L’équipe rouge doit aller chercher des plots rouges à la banque adverse sans se faire toucher dans la moitié de terrain adversaire. Le joueur touché va alors en prison et ne peut en sortir que s’il se fait délivrer par la touche de son camarade. </a:t>
            </a:r>
            <a:endParaRPr lang="fr-FR"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40741408"/>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le banquier (2).wmv">
            <a:hlinkClick r:id="" action="ppaction://media"/>
          </p:cNvPr>
          <p:cNvPicPr/>
          <p:nvPr>
            <a:videoFile r:link="rId1"/>
          </p:nvPr>
        </p:nvPicPr>
        <p:blipFill>
          <a:blip r:embed="rId3"/>
          <a:stretch>
            <a:fillRect/>
          </a:stretch>
        </p:blipFill>
        <p:spPr>
          <a:xfrm>
            <a:off x="508000" y="1143000"/>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jeux de l’horloge ou des portes</a:t>
            </a:r>
            <a:endParaRPr lang="fr-FR" dirty="0"/>
          </a:p>
        </p:txBody>
      </p:sp>
      <p:sp>
        <p:nvSpPr>
          <p:cNvPr id="4" name="Triangle isocèle 3"/>
          <p:cNvSpPr/>
          <p:nvPr/>
        </p:nvSpPr>
        <p:spPr>
          <a:xfrm>
            <a:off x="3322580" y="1987693"/>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isocèle 7"/>
          <p:cNvSpPr/>
          <p:nvPr/>
        </p:nvSpPr>
        <p:spPr>
          <a:xfrm>
            <a:off x="1763068" y="3506529"/>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isocèle 8"/>
          <p:cNvSpPr/>
          <p:nvPr/>
        </p:nvSpPr>
        <p:spPr>
          <a:xfrm>
            <a:off x="1763068" y="2739366"/>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isocèle 9"/>
          <p:cNvSpPr/>
          <p:nvPr/>
        </p:nvSpPr>
        <p:spPr>
          <a:xfrm>
            <a:off x="4166341" y="1998020"/>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p:nvSpPr>
        <p:spPr>
          <a:xfrm>
            <a:off x="3474979" y="4661518"/>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riangle isocèle 11"/>
          <p:cNvSpPr/>
          <p:nvPr/>
        </p:nvSpPr>
        <p:spPr>
          <a:xfrm>
            <a:off x="4277860" y="4661518"/>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riangle isocèle 12"/>
          <p:cNvSpPr/>
          <p:nvPr/>
        </p:nvSpPr>
        <p:spPr>
          <a:xfrm>
            <a:off x="6226924" y="3506529"/>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Triangle isocèle 13"/>
          <p:cNvSpPr/>
          <p:nvPr/>
        </p:nvSpPr>
        <p:spPr>
          <a:xfrm>
            <a:off x="6226924" y="2760020"/>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Virage 14"/>
          <p:cNvSpPr/>
          <p:nvPr/>
        </p:nvSpPr>
        <p:spPr>
          <a:xfrm rot="10800000">
            <a:off x="6187539" y="4509519"/>
            <a:ext cx="851890" cy="704537"/>
          </a:xfrm>
          <a:prstGeom prst="ben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6" name="Virage 15"/>
          <p:cNvSpPr/>
          <p:nvPr/>
        </p:nvSpPr>
        <p:spPr>
          <a:xfrm rot="21401929">
            <a:off x="1028416" y="1550990"/>
            <a:ext cx="851890" cy="704537"/>
          </a:xfrm>
          <a:prstGeom prst="ben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 name="Virage 17"/>
          <p:cNvSpPr/>
          <p:nvPr/>
        </p:nvSpPr>
        <p:spPr>
          <a:xfrm rot="5400000">
            <a:off x="6539808" y="1695485"/>
            <a:ext cx="851890" cy="704537"/>
          </a:xfrm>
          <a:prstGeom prst="ben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9" name="Virage 18"/>
          <p:cNvSpPr/>
          <p:nvPr/>
        </p:nvSpPr>
        <p:spPr>
          <a:xfrm rot="15994255">
            <a:off x="960008" y="4415535"/>
            <a:ext cx="851890" cy="704537"/>
          </a:xfrm>
          <a:prstGeom prst="ben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0" name="ZoneTexte 19"/>
          <p:cNvSpPr txBox="1"/>
          <p:nvPr/>
        </p:nvSpPr>
        <p:spPr>
          <a:xfrm>
            <a:off x="717898" y="5214058"/>
            <a:ext cx="7252614" cy="646331"/>
          </a:xfrm>
          <a:prstGeom prst="rect">
            <a:avLst/>
          </a:prstGeom>
          <a:noFill/>
        </p:spPr>
        <p:txBody>
          <a:bodyPr wrap="square" rtlCol="0">
            <a:spAutoFit/>
          </a:bodyPr>
          <a:lstStyle/>
          <a:p>
            <a:r>
              <a:rPr lang="fr-FR" dirty="0" smtClean="0"/>
              <a:t>Les élèves courent autour de l’horloge. Ils doivent être les premiers à franchir la portes en fonction de l’annonce de l ’enseignant.</a:t>
            </a:r>
            <a:endParaRPr lang="fr-FR" dirty="0"/>
          </a:p>
        </p:txBody>
      </p:sp>
      <p:sp>
        <p:nvSpPr>
          <p:cNvPr id="21" name="ZoneTexte 20"/>
          <p:cNvSpPr txBox="1"/>
          <p:nvPr/>
        </p:nvSpPr>
        <p:spPr>
          <a:xfrm>
            <a:off x="2503440" y="-1012251"/>
            <a:ext cx="184666" cy="369332"/>
          </a:xfrm>
          <a:prstGeom prst="rect">
            <a:avLst/>
          </a:prstGeom>
          <a:noFill/>
        </p:spPr>
        <p:txBody>
          <a:bodyPr wrap="none" rtlCol="0">
            <a:spAutoFit/>
          </a:bodyPr>
          <a:lstStyle/>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Les portes (2).wmv">
            <a:hlinkClick r:id="" action="ppaction://media"/>
          </p:cNvPr>
          <p:cNvPicPr/>
          <p:nvPr>
            <p:ph sz="quarter" idx="1"/>
            <a:videoFile r:link="rId1"/>
          </p:nvPr>
        </p:nvPicPr>
        <p:blipFill>
          <a:blip r:embed="rId3"/>
          <a:stretch>
            <a:fillRect/>
          </a:stretch>
        </p:blipFill>
        <p:spPr>
          <a:xfrm>
            <a:off x="489744" y="1527175"/>
            <a:ext cx="8128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tests VMA</a:t>
            </a:r>
            <a:endParaRPr lang="fr-FR" dirty="0"/>
          </a:p>
        </p:txBody>
      </p:sp>
      <p:sp>
        <p:nvSpPr>
          <p:cNvPr id="4" name="Espace réservé du contenu 3"/>
          <p:cNvSpPr>
            <a:spLocks noGrp="1"/>
          </p:cNvSpPr>
          <p:nvPr>
            <p:ph sz="quarter" idx="1"/>
          </p:nvPr>
        </p:nvSpPr>
        <p:spPr/>
        <p:txBody>
          <a:bodyPr/>
          <a:lstStyle/>
          <a:p>
            <a:r>
              <a:rPr lang="fr-FR" dirty="0" smtClean="0"/>
              <a:t>Renouveler le test ou comparer sur un même test?</a:t>
            </a:r>
          </a:p>
          <a:p>
            <a:endParaRPr lang="fr-FR" dirty="0" smtClean="0"/>
          </a:p>
          <a:p>
            <a:r>
              <a:rPr lang="fr-FR" dirty="0" smtClean="0"/>
              <a:t>Une préoccupation: ADAPTER LE TEST A VOS ELEVES</a:t>
            </a:r>
          </a:p>
          <a:p>
            <a:pPr lvl="1"/>
            <a:r>
              <a:rPr lang="fr-FR" dirty="0" smtClean="0"/>
              <a:t>Jouer les différents tests avec pour seul impératif: un engagement maximal des élèves </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tests VMA</a:t>
            </a:r>
            <a:endParaRPr lang="fr-FR" dirty="0"/>
          </a:p>
        </p:txBody>
      </p:sp>
      <p:sp>
        <p:nvSpPr>
          <p:cNvPr id="3" name="Espace réservé du contenu 2"/>
          <p:cNvSpPr>
            <a:spLocks noGrp="1"/>
          </p:cNvSpPr>
          <p:nvPr>
            <p:ph sz="quarter" idx="1"/>
          </p:nvPr>
        </p:nvSpPr>
        <p:spPr/>
        <p:txBody>
          <a:bodyPr>
            <a:normAutofit fontScale="92500"/>
          </a:bodyPr>
          <a:lstStyle/>
          <a:p>
            <a:r>
              <a:rPr lang="fr-FR" dirty="0" smtClean="0"/>
              <a:t>Définition</a:t>
            </a:r>
          </a:p>
          <a:p>
            <a:pPr>
              <a:buNone/>
            </a:pPr>
            <a:r>
              <a:rPr lang="fr-FR" sz="2400" dirty="0" smtClean="0"/>
              <a:t>VMA= Plus petite vitesse de course permettant à un individu de solliciter sa consommation d’O2 maximum (</a:t>
            </a:r>
            <a:r>
              <a:rPr lang="fr-FR" sz="2400" dirty="0" err="1" smtClean="0"/>
              <a:t>Gerbaux</a:t>
            </a:r>
            <a:r>
              <a:rPr lang="fr-FR" sz="2400" dirty="0" smtClean="0"/>
              <a:t>-</a:t>
            </a:r>
            <a:r>
              <a:rPr lang="fr-FR" sz="2400" dirty="0" err="1" smtClean="0"/>
              <a:t>Berthoin</a:t>
            </a:r>
            <a:r>
              <a:rPr lang="fr-FR" sz="2400" dirty="0" smtClean="0"/>
              <a:t>)</a:t>
            </a:r>
          </a:p>
          <a:p>
            <a:pPr>
              <a:buNone/>
            </a:pPr>
            <a:endParaRPr lang="fr-FR" dirty="0" smtClean="0"/>
          </a:p>
          <a:p>
            <a:r>
              <a:rPr lang="fr-FR" dirty="0" smtClean="0"/>
              <a:t>Choisir un test adapté aux caractéristiques des élèves.</a:t>
            </a:r>
          </a:p>
          <a:p>
            <a:endParaRPr lang="fr-FR" dirty="0" smtClean="0"/>
          </a:p>
          <a:p>
            <a:r>
              <a:rPr lang="fr-FR" dirty="0" smtClean="0"/>
              <a:t>Ils dépendent notamment de: </a:t>
            </a:r>
          </a:p>
          <a:p>
            <a:pPr lvl="1"/>
            <a:r>
              <a:rPr lang="fr-FR" dirty="0" smtClean="0"/>
              <a:t>VO2max</a:t>
            </a:r>
          </a:p>
          <a:p>
            <a:pPr lvl="1"/>
            <a:r>
              <a:rPr lang="fr-FR" dirty="0" smtClean="0"/>
              <a:t>Economie de course</a:t>
            </a:r>
          </a:p>
          <a:p>
            <a:pPr lvl="1"/>
            <a:r>
              <a:rPr lang="fr-FR" dirty="0" smtClean="0"/>
              <a:t>Facteurs psychologiques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tests continus à intensité progressive</a:t>
            </a:r>
            <a:endParaRPr lang="fr-FR" sz="2800" dirty="0"/>
          </a:p>
        </p:txBody>
      </p:sp>
      <p:sp>
        <p:nvSpPr>
          <p:cNvPr id="3" name="Espace réservé du contenu 2"/>
          <p:cNvSpPr>
            <a:spLocks noGrp="1"/>
          </p:cNvSpPr>
          <p:nvPr>
            <p:ph sz="quarter" idx="1"/>
          </p:nvPr>
        </p:nvSpPr>
        <p:spPr/>
        <p:txBody>
          <a:bodyPr/>
          <a:lstStyle/>
          <a:p>
            <a:r>
              <a:rPr lang="fr-FR" sz="2800" b="1" dirty="0" smtClean="0"/>
              <a:t>Leger</a:t>
            </a:r>
            <a:r>
              <a:rPr lang="fr-FR" sz="2800" dirty="0" smtClean="0"/>
              <a:t>:  Navette sur 20m, incrément de 0,5/min</a:t>
            </a:r>
          </a:p>
          <a:p>
            <a:endParaRPr lang="fr-FR" sz="2800" dirty="0" smtClean="0"/>
          </a:p>
          <a:p>
            <a:r>
              <a:rPr lang="fr-FR" sz="2800" b="1" dirty="0" smtClean="0"/>
              <a:t>Leger-Boucher</a:t>
            </a:r>
            <a:r>
              <a:rPr lang="fr-FR" sz="2800" dirty="0" smtClean="0"/>
              <a:t>:  Plot chaque 50m, palier de 1 Km/h chaque 2’</a:t>
            </a:r>
          </a:p>
          <a:p>
            <a:pPr>
              <a:buNone/>
            </a:pPr>
            <a:endParaRPr lang="fr-FR"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Les tests intermittents à intensité progressive</a:t>
            </a:r>
            <a:endParaRPr lang="fr-FR" sz="2400" dirty="0"/>
          </a:p>
        </p:txBody>
      </p:sp>
      <p:sp>
        <p:nvSpPr>
          <p:cNvPr id="3" name="Espace réservé du contenu 2"/>
          <p:cNvSpPr>
            <a:spLocks noGrp="1"/>
          </p:cNvSpPr>
          <p:nvPr>
            <p:ph sz="quarter" idx="1"/>
          </p:nvPr>
        </p:nvSpPr>
        <p:spPr/>
        <p:txBody>
          <a:bodyPr>
            <a:normAutofit fontScale="92500" lnSpcReduction="10000"/>
          </a:bodyPr>
          <a:lstStyle/>
          <a:p>
            <a:pPr>
              <a:lnSpc>
                <a:spcPct val="90000"/>
              </a:lnSpc>
            </a:pPr>
            <a:r>
              <a:rPr lang="fr-FR" sz="2800" b="1" dirty="0"/>
              <a:t>Rossi </a:t>
            </a:r>
            <a:r>
              <a:rPr lang="fr-FR" sz="2800" dirty="0"/>
              <a:t>(2010) propose un test de 15/15’’progressif maximal et intermittent. Chaque vitesse doit être courue à trois reprises avant de s’engager à une vitesse supérieure.</a:t>
            </a:r>
          </a:p>
          <a:p>
            <a:pPr>
              <a:lnSpc>
                <a:spcPct val="90000"/>
              </a:lnSpc>
            </a:pPr>
            <a:r>
              <a:rPr lang="fr-FR" sz="2800" b="1" dirty="0" err="1" smtClean="0"/>
              <a:t>Vaussenat-Trouillon</a:t>
            </a:r>
            <a:r>
              <a:rPr lang="fr-FR" sz="2800" dirty="0" smtClean="0"/>
              <a:t> : 3’+1’, plot à 50m, un plot de plus à chaque répétition </a:t>
            </a:r>
          </a:p>
          <a:p>
            <a:pPr>
              <a:lnSpc>
                <a:spcPct val="90000"/>
              </a:lnSpc>
            </a:pPr>
            <a:r>
              <a:rPr lang="fr-FR" sz="2800" b="1" dirty="0" smtClean="0"/>
              <a:t>Mercier</a:t>
            </a:r>
            <a:r>
              <a:rPr lang="fr-FR" sz="2800" dirty="0" smtClean="0"/>
              <a:t> : 3/3’. A partir de 7km/h et incrément de 1,5. Plot chaque 50m et bip sonore </a:t>
            </a:r>
            <a:endParaRPr lang="fr-FR" dirty="0" smtClean="0"/>
          </a:p>
          <a:p>
            <a:pPr>
              <a:lnSpc>
                <a:spcPct val="90000"/>
              </a:lnSpc>
            </a:pPr>
            <a:r>
              <a:rPr lang="fr-FR" sz="2800" b="1" dirty="0" err="1" smtClean="0"/>
              <a:t>Vaussenat</a:t>
            </a:r>
            <a:r>
              <a:rPr lang="fr-FR" sz="2800" dirty="0" smtClean="0"/>
              <a:t> : 3’/1’.Commencer 3 à 4km/h en dessous de la VMA présumée et prendre en compte la distance parcourue au dernier palier de l’abandon</a:t>
            </a:r>
          </a:p>
          <a:p>
            <a:pPr>
              <a:lnSpc>
                <a:spcPct val="90000"/>
              </a:lnSpc>
            </a:pPr>
            <a:r>
              <a:rPr lang="fr-FR" sz="2800" b="1" dirty="0" err="1" smtClean="0"/>
              <a:t>Gacon</a:t>
            </a:r>
            <a:r>
              <a:rPr lang="fr-FR" sz="2800" dirty="0" smtClean="0"/>
              <a:t> : 30/30. VMA à max -1 </a:t>
            </a:r>
          </a:p>
          <a:p>
            <a:pPr>
              <a:lnSpc>
                <a:spcPct val="90000"/>
              </a:lnSpc>
            </a:pPr>
            <a:endParaRPr lang="fr-FR"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Test VMA Mercier.wmv">
            <a:hlinkClick r:id="" action="ppaction://media"/>
          </p:cNvPr>
          <p:cNvPicPr/>
          <p:nvPr>
            <p:ph sz="quarter" idx="1"/>
            <a:videoFile r:link="rId1"/>
          </p:nvPr>
        </p:nvPicPr>
        <p:blipFill>
          <a:blip r:embed="rId3"/>
          <a:stretch>
            <a:fillRect/>
          </a:stretch>
        </p:blipFill>
        <p:spPr>
          <a:xfrm>
            <a:off x="489744" y="1527175"/>
            <a:ext cx="8128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Tests intermittents à intensité stable </a:t>
            </a:r>
            <a:endParaRPr lang="fr-FR" dirty="0"/>
          </a:p>
        </p:txBody>
      </p:sp>
      <p:sp>
        <p:nvSpPr>
          <p:cNvPr id="3" name="Espace réservé du contenu 2"/>
          <p:cNvSpPr>
            <a:spLocks noGrp="1"/>
          </p:cNvSpPr>
          <p:nvPr>
            <p:ph sz="quarter" idx="1"/>
          </p:nvPr>
        </p:nvSpPr>
        <p:spPr/>
        <p:txBody>
          <a:bodyPr/>
          <a:lstStyle/>
          <a:p>
            <a:r>
              <a:rPr lang="fr-FR" b="1" dirty="0" err="1" smtClean="0"/>
              <a:t>Gacon</a:t>
            </a:r>
            <a:r>
              <a:rPr lang="fr-FR" b="1" dirty="0" smtClean="0"/>
              <a:t> </a:t>
            </a:r>
            <a:r>
              <a:rPr lang="fr-FR" b="1" dirty="0" err="1" smtClean="0"/>
              <a:t>Assadi</a:t>
            </a:r>
            <a:r>
              <a:rPr lang="fr-FR" dirty="0" smtClean="0"/>
              <a:t> :9 à 15 X 30/30. Adaptation : 15 X 36/36 avec plot chaque 10m =VMA </a:t>
            </a:r>
          </a:p>
          <a:p>
            <a:endParaRPr lang="fr-FR" dirty="0" smtClean="0"/>
          </a:p>
          <a:p>
            <a:r>
              <a:rPr lang="fr-FR" b="1" dirty="0" smtClean="0"/>
              <a:t>Trouillet- Janin</a:t>
            </a:r>
            <a:r>
              <a:rPr lang="fr-FR" dirty="0" smtClean="0"/>
              <a:t> : 10X45/15 avec plot chaque 25m </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pratiques</a:t>
            </a:r>
            <a:endParaRPr lang="fr-FR" dirty="0"/>
          </a:p>
        </p:txBody>
      </p:sp>
      <p:sp>
        <p:nvSpPr>
          <p:cNvPr id="3" name="Espace réservé du contenu 2"/>
          <p:cNvSpPr>
            <a:spLocks noGrp="1"/>
          </p:cNvSpPr>
          <p:nvPr>
            <p:ph sz="quarter" idx="1"/>
          </p:nvPr>
        </p:nvSpPr>
        <p:spPr/>
        <p:txBody>
          <a:bodyPr>
            <a:normAutofit/>
          </a:bodyPr>
          <a:lstStyle/>
          <a:p>
            <a:r>
              <a:rPr lang="fr-FR" dirty="0" smtClean="0"/>
              <a:t>« Tu es sanctionné, tu vas courir pendant que tes camarades jouent »</a:t>
            </a:r>
          </a:p>
          <a:p>
            <a:r>
              <a:rPr lang="fr-FR" dirty="0" smtClean="0"/>
              <a:t>« En guise d’</a:t>
            </a:r>
            <a:r>
              <a:rPr lang="fr-FR" dirty="0" err="1" smtClean="0"/>
              <a:t>echauffement</a:t>
            </a:r>
            <a:r>
              <a:rPr lang="fr-FR" dirty="0" smtClean="0"/>
              <a:t>, vous allez faire deux tours »</a:t>
            </a:r>
          </a:p>
          <a:p>
            <a:r>
              <a:rPr lang="fr-FR" dirty="0" smtClean="0"/>
              <a:t>« Cette année, comme l’an dernier et comme l’année prochaine, vous allez faire </a:t>
            </a:r>
            <a:r>
              <a:rPr lang="fr-FR" smtClean="0"/>
              <a:t>le test </a:t>
            </a:r>
            <a:r>
              <a:rPr lang="fr-FR" dirty="0" err="1" smtClean="0"/>
              <a:t>Léger-boucher</a:t>
            </a:r>
            <a:r>
              <a:rPr lang="fr-FR" dirty="0" smtClean="0"/>
              <a:t> »</a:t>
            </a:r>
          </a:p>
          <a:p>
            <a:r>
              <a:rPr lang="fr-FR" dirty="0" smtClean="0"/>
              <a:t>« Cette année, on va faire le Cooper »</a:t>
            </a:r>
          </a:p>
          <a:p>
            <a:r>
              <a:rPr lang="fr-FR" dirty="0" smtClean="0"/>
              <a:t>« Et oui, c’est dur, c’est normal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Etre satisfait de son  investissement</a:t>
            </a:r>
            <a:endParaRPr lang="fr-FR" dirty="0"/>
          </a:p>
        </p:txBody>
      </p:sp>
      <p:sp>
        <p:nvSpPr>
          <p:cNvPr id="4" name="ZoneTexte 3"/>
          <p:cNvSpPr txBox="1"/>
          <p:nvPr/>
        </p:nvSpPr>
        <p:spPr>
          <a:xfrm>
            <a:off x="1443030" y="2136059"/>
            <a:ext cx="6806303" cy="2031325"/>
          </a:xfrm>
          <a:prstGeom prst="rect">
            <a:avLst/>
          </a:prstGeom>
          <a:noFill/>
        </p:spPr>
        <p:txBody>
          <a:bodyPr wrap="square" rtlCol="0">
            <a:spAutoFit/>
          </a:bodyPr>
          <a:lstStyle/>
          <a:p>
            <a:r>
              <a:rPr lang="fr-FR" dirty="0" smtClean="0"/>
              <a:t>La satisfaction repose en partie sur l’atteinte de but préalablement défini:</a:t>
            </a:r>
          </a:p>
          <a:p>
            <a:endParaRPr lang="fr-FR" dirty="0" smtClean="0"/>
          </a:p>
          <a:p>
            <a:r>
              <a:rPr lang="fr-FR" dirty="0" smtClean="0"/>
              <a:t>- Dans l’atteinte d’objectif à court terme (Distance, temps) envisageable et atteignable  par chacun des élèves</a:t>
            </a:r>
          </a:p>
          <a:p>
            <a:endParaRPr lang="fr-FR" dirty="0" smtClean="0"/>
          </a:p>
          <a:p>
            <a:r>
              <a:rPr lang="fr-FR" dirty="0" smtClean="0"/>
              <a:t>- Dans les effets à courts et à long terme</a:t>
            </a:r>
            <a:endParaRPr lang="fr-FR" dirty="0"/>
          </a:p>
        </p:txBody>
      </p:sp>
      <p:sp>
        <p:nvSpPr>
          <p:cNvPr id="5" name="Ellipse 4"/>
          <p:cNvSpPr/>
          <p:nvPr/>
        </p:nvSpPr>
        <p:spPr>
          <a:xfrm>
            <a:off x="5448121" y="4498801"/>
            <a:ext cx="925824" cy="7834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P2</a:t>
            </a:r>
            <a:endParaRPr lang="fr-FR" dirty="0"/>
          </a:p>
        </p:txBody>
      </p:sp>
      <p:sp>
        <p:nvSpPr>
          <p:cNvPr id="6" name="Ellipse 5"/>
          <p:cNvSpPr/>
          <p:nvPr/>
        </p:nvSpPr>
        <p:spPr>
          <a:xfrm>
            <a:off x="6526345" y="4498801"/>
            <a:ext cx="925824" cy="7834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P6</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758952"/>
          </a:xfrm>
        </p:spPr>
        <p:txBody>
          <a:bodyPr>
            <a:normAutofit/>
          </a:bodyPr>
          <a:lstStyle/>
          <a:p>
            <a:r>
              <a:rPr lang="fr-FR" dirty="0" smtClean="0"/>
              <a:t>Choisir un type d’effort</a:t>
            </a:r>
            <a:endParaRPr lang="fr-FR" dirty="0"/>
          </a:p>
        </p:txBody>
      </p:sp>
      <p:sp>
        <p:nvSpPr>
          <p:cNvPr id="3" name="Espace réservé du contenu 2"/>
          <p:cNvSpPr>
            <a:spLocks noGrp="1"/>
          </p:cNvSpPr>
          <p:nvPr>
            <p:ph sz="quarter" idx="1"/>
          </p:nvPr>
        </p:nvSpPr>
        <p:spPr>
          <a:xfrm>
            <a:off x="332232" y="546523"/>
            <a:ext cx="8503920" cy="4572000"/>
          </a:xfrm>
        </p:spPr>
        <p:txBody>
          <a:bodyPr/>
          <a:lstStyle/>
          <a:p>
            <a:pPr marL="0" indent="0">
              <a:buNone/>
            </a:pPr>
            <a:r>
              <a:rPr lang="fr-FR" dirty="0" err="1" smtClean="0">
                <a:solidFill>
                  <a:srgbClr val="008000"/>
                </a:solidFill>
              </a:rPr>
              <a:t>Cf</a:t>
            </a:r>
            <a:r>
              <a:rPr lang="fr-FR" dirty="0" smtClean="0">
                <a:solidFill>
                  <a:srgbClr val="008000"/>
                </a:solidFill>
              </a:rPr>
              <a:t> tableau : Principes de construction de séance</a:t>
            </a:r>
          </a:p>
          <a:p>
            <a:endParaRPr lang="fr-FR" dirty="0"/>
          </a:p>
        </p:txBody>
      </p:sp>
      <p:pic>
        <p:nvPicPr>
          <p:cNvPr id="4" name="Image 3" descr="Capture d’écran 2015-02-06 à 13.01.4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560" y="1376010"/>
            <a:ext cx="8978627" cy="5317969"/>
          </a:xfrm>
          <a:prstGeom prst="rect">
            <a:avLst/>
          </a:prstGeom>
        </p:spPr>
      </p:pic>
      <p:sp>
        <p:nvSpPr>
          <p:cNvPr id="5" name="Ellipse 4"/>
          <p:cNvSpPr/>
          <p:nvPr/>
        </p:nvSpPr>
        <p:spPr>
          <a:xfrm>
            <a:off x="8378952" y="546523"/>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P7</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758952"/>
          </a:xfrm>
        </p:spPr>
        <p:txBody>
          <a:bodyPr>
            <a:normAutofit/>
          </a:bodyPr>
          <a:lstStyle/>
          <a:p>
            <a:r>
              <a:rPr lang="fr-FR" dirty="0" smtClean="0"/>
              <a:t>Choisir un type d’effort</a:t>
            </a:r>
            <a:endParaRPr lang="fr-FR" dirty="0"/>
          </a:p>
        </p:txBody>
      </p:sp>
      <p:sp>
        <p:nvSpPr>
          <p:cNvPr id="3" name="Espace réservé du contenu 2"/>
          <p:cNvSpPr>
            <a:spLocks noGrp="1"/>
          </p:cNvSpPr>
          <p:nvPr>
            <p:ph sz="quarter" idx="1"/>
          </p:nvPr>
        </p:nvSpPr>
        <p:spPr>
          <a:xfrm>
            <a:off x="332232" y="546523"/>
            <a:ext cx="8503920" cy="4572000"/>
          </a:xfrm>
        </p:spPr>
        <p:txBody>
          <a:bodyPr/>
          <a:lstStyle/>
          <a:p>
            <a:pPr marL="0" indent="0">
              <a:buNone/>
            </a:pPr>
            <a:r>
              <a:rPr lang="fr-FR" dirty="0" err="1" smtClean="0">
                <a:solidFill>
                  <a:srgbClr val="008000"/>
                </a:solidFill>
              </a:rPr>
              <a:t>Cf</a:t>
            </a:r>
            <a:r>
              <a:rPr lang="fr-FR" dirty="0" smtClean="0">
                <a:solidFill>
                  <a:srgbClr val="008000"/>
                </a:solidFill>
              </a:rPr>
              <a:t> tableau : Principes de construction de séance</a:t>
            </a:r>
          </a:p>
          <a:p>
            <a:endParaRPr lang="fr-FR" dirty="0"/>
          </a:p>
        </p:txBody>
      </p:sp>
      <p:sp>
        <p:nvSpPr>
          <p:cNvPr id="5" name="Ellipse 4"/>
          <p:cNvSpPr/>
          <p:nvPr/>
        </p:nvSpPr>
        <p:spPr>
          <a:xfrm>
            <a:off x="8378952" y="546523"/>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P7</a:t>
            </a:r>
            <a:endParaRPr lang="fr-FR" dirty="0"/>
          </a:p>
        </p:txBody>
      </p:sp>
      <p:pic>
        <p:nvPicPr>
          <p:cNvPr id="6" name="Image 5" descr="Capture d’écran 2015-03-20 à 14.00.11.png"/>
          <p:cNvPicPr>
            <a:picLocks noChangeAspect="1"/>
          </p:cNvPicPr>
          <p:nvPr/>
        </p:nvPicPr>
        <p:blipFill>
          <a:blip r:embed="rId2"/>
          <a:stretch>
            <a:fillRect/>
          </a:stretch>
        </p:blipFill>
        <p:spPr>
          <a:xfrm>
            <a:off x="183582" y="1740322"/>
            <a:ext cx="8777310" cy="37596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pratiques</a:t>
            </a:r>
            <a:endParaRPr lang="fr-FR" dirty="0"/>
          </a:p>
        </p:txBody>
      </p:sp>
      <p:sp>
        <p:nvSpPr>
          <p:cNvPr id="3" name="Espace réservé du contenu 2"/>
          <p:cNvSpPr>
            <a:spLocks noGrp="1"/>
          </p:cNvSpPr>
          <p:nvPr>
            <p:ph sz="quarter" idx="1"/>
          </p:nvPr>
        </p:nvSpPr>
        <p:spPr/>
        <p:txBody>
          <a:bodyPr>
            <a:normAutofit/>
          </a:bodyPr>
          <a:lstStyle/>
          <a:p>
            <a:r>
              <a:rPr lang="fr-FR" dirty="0" smtClean="0"/>
              <a:t>« Tu es sanctionné, tu vas courir pendant que tes camarades jouent »</a:t>
            </a:r>
          </a:p>
          <a:p>
            <a:r>
              <a:rPr lang="fr-FR" dirty="0" smtClean="0"/>
              <a:t>« En guise d’</a:t>
            </a:r>
            <a:r>
              <a:rPr lang="fr-FR" dirty="0" err="1" smtClean="0"/>
              <a:t>echauffement</a:t>
            </a:r>
            <a:r>
              <a:rPr lang="fr-FR" dirty="0" smtClean="0"/>
              <a:t>, vous allez faire deux tours »</a:t>
            </a:r>
          </a:p>
          <a:p>
            <a:r>
              <a:rPr lang="fr-FR" dirty="0" smtClean="0"/>
              <a:t>« Cette année, comme l’an dernier et comme l’année prochaine, vous allez faire le teste </a:t>
            </a:r>
            <a:r>
              <a:rPr lang="fr-FR" dirty="0" err="1" smtClean="0"/>
              <a:t>Léger-boucher</a:t>
            </a:r>
            <a:r>
              <a:rPr lang="fr-FR" dirty="0" smtClean="0"/>
              <a:t> »</a:t>
            </a:r>
          </a:p>
          <a:p>
            <a:r>
              <a:rPr lang="fr-FR" dirty="0" smtClean="0"/>
              <a:t>« Cette année, on va faire le Cooper »</a:t>
            </a:r>
          </a:p>
          <a:p>
            <a:r>
              <a:rPr lang="fr-FR" dirty="0" smtClean="0"/>
              <a:t>« Et oui, c’est dur, </a:t>
            </a:r>
            <a:r>
              <a:rPr lang="fr-FR" smtClean="0"/>
              <a:t>c’est normal »</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plaisir de jouer pour concevoir</a:t>
            </a:r>
            <a:endParaRPr lang="fr-FR" dirty="0"/>
          </a:p>
        </p:txBody>
      </p:sp>
      <p:sp>
        <p:nvSpPr>
          <p:cNvPr id="3" name="Ellipse 2"/>
          <p:cNvSpPr/>
          <p:nvPr/>
        </p:nvSpPr>
        <p:spPr>
          <a:xfrm>
            <a:off x="7833899" y="1417638"/>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P7</a:t>
            </a:r>
            <a:endParaRPr lang="fr-FR" dirty="0"/>
          </a:p>
        </p:txBody>
      </p:sp>
      <p:sp>
        <p:nvSpPr>
          <p:cNvPr id="4" name="ZoneTexte 3"/>
          <p:cNvSpPr txBox="1"/>
          <p:nvPr/>
        </p:nvSpPr>
        <p:spPr>
          <a:xfrm>
            <a:off x="2445127" y="2468999"/>
            <a:ext cx="5887294" cy="923330"/>
          </a:xfrm>
          <a:prstGeom prst="rect">
            <a:avLst/>
          </a:prstGeom>
          <a:noFill/>
        </p:spPr>
        <p:txBody>
          <a:bodyPr wrap="square" rtlCol="0">
            <a:spAutoFit/>
          </a:bodyPr>
          <a:lstStyle/>
          <a:p>
            <a:r>
              <a:rPr lang="fr-FR" dirty="0" smtClean="0"/>
              <a:t>Le plaisir de déterminer soi-même sa propre séquence d’entrainer, le plaisir de jouer dans la constitution des séquences</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La réglette et la double réglette </a:t>
            </a:r>
            <a:endParaRPr lang="fr-FR" dirty="0"/>
          </a:p>
        </p:txBody>
      </p:sp>
      <p:pic>
        <p:nvPicPr>
          <p:cNvPr id="5" name="Image 4" descr="Capture d’écran 2015-02-06 à 13.01.21.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252444"/>
            <a:ext cx="4127500" cy="5605555"/>
          </a:xfrm>
          <a:prstGeom prst="rect">
            <a:avLst/>
          </a:prstGeom>
        </p:spPr>
      </p:pic>
      <p:pic>
        <p:nvPicPr>
          <p:cNvPr id="6" name="Image 5" descr="Capture d’écran 2015-02-06 à 13.02.18.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58884" y="1728755"/>
            <a:ext cx="5058120" cy="426923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95998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5348"/>
            <a:ext cx="8229600" cy="519043"/>
          </a:xfrm>
        </p:spPr>
        <p:txBody>
          <a:bodyPr>
            <a:normAutofit fontScale="90000"/>
          </a:bodyPr>
          <a:lstStyle/>
          <a:p>
            <a:r>
              <a:rPr lang="fr-FR" dirty="0" smtClean="0"/>
              <a:t>Les séances puzzle</a:t>
            </a:r>
            <a:endParaRPr lang="fr-FR" dirty="0"/>
          </a:p>
        </p:txBody>
      </p:sp>
      <p:pic>
        <p:nvPicPr>
          <p:cNvPr id="5" name="Image 4" descr="Capture d’écran 2015-02-06 à 13.00.49.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734391"/>
            <a:ext cx="9144000" cy="612360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2971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Séances à trou</a:t>
            </a:r>
            <a:endParaRPr lang="fr-FR" dirty="0"/>
          </a:p>
        </p:txBody>
      </p:sp>
      <p:graphicFrame>
        <p:nvGraphicFramePr>
          <p:cNvPr id="3" name="Tableau 2"/>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3610820"/>
              </p:ext>
            </p:extLst>
          </p:nvPr>
        </p:nvGraphicFramePr>
        <p:xfrm>
          <a:off x="395536" y="1844824"/>
          <a:ext cx="8352928" cy="3965784"/>
        </p:xfrm>
        <a:graphic>
          <a:graphicData uri="http://schemas.openxmlformats.org/drawingml/2006/table">
            <a:tbl>
              <a:tblPr firstRow="1" firstCol="1" bandRow="1">
                <a:tableStyleId>{5C22544A-7EE6-4342-B048-85BDC9FD1C3A}</a:tableStyleId>
              </a:tblPr>
              <a:tblGrid>
                <a:gridCol w="1626879"/>
                <a:gridCol w="1763575"/>
                <a:gridCol w="2825678"/>
                <a:gridCol w="2136796"/>
              </a:tblGrid>
              <a:tr h="763895">
                <a:tc gridSpan="2">
                  <a:txBody>
                    <a:bodyPr/>
                    <a:lstStyle/>
                    <a:p>
                      <a:pPr algn="ctr">
                        <a:lnSpc>
                          <a:spcPct val="115000"/>
                        </a:lnSpc>
                        <a:spcAft>
                          <a:spcPts val="0"/>
                        </a:spcAft>
                      </a:pPr>
                      <a:r>
                        <a:rPr lang="fr-FR" sz="1600" dirty="0">
                          <a:effectLst/>
                        </a:rPr>
                        <a:t>Relatives à la durée</a:t>
                      </a:r>
                      <a:endParaRPr lang="fr-FR" sz="1600" dirty="0">
                        <a:effectLst/>
                        <a:latin typeface="Calibri"/>
                        <a:ea typeface="Times New Roman"/>
                        <a:cs typeface="Times New Roman"/>
                      </a:endParaRPr>
                    </a:p>
                  </a:txBody>
                  <a:tcPr marL="68580" marR="68580" marT="0" marB="0"/>
                </a:tc>
                <a:tc hMerge="1">
                  <a:txBody>
                    <a:bodyPr/>
                    <a:lstStyle/>
                    <a:p>
                      <a:endParaRPr lang="fr-FR"/>
                    </a:p>
                  </a:txBody>
                  <a:tcPr/>
                </a:tc>
                <a:tc>
                  <a:txBody>
                    <a:bodyPr/>
                    <a:lstStyle/>
                    <a:p>
                      <a:pPr algn="ctr">
                        <a:lnSpc>
                          <a:spcPct val="115000"/>
                        </a:lnSpc>
                        <a:spcAft>
                          <a:spcPts val="0"/>
                        </a:spcAft>
                      </a:pPr>
                      <a:r>
                        <a:rPr lang="fr-FR" sz="1600" dirty="0">
                          <a:effectLst/>
                        </a:rPr>
                        <a:t>Relatives à l’intensité</a:t>
                      </a:r>
                      <a:endParaRPr lang="fr-FR" sz="16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fr-FR" sz="1600">
                          <a:effectLst/>
                        </a:rPr>
                        <a:t>Relatives à la durée</a:t>
                      </a:r>
                    </a:p>
                    <a:p>
                      <a:pPr algn="ctr">
                        <a:lnSpc>
                          <a:spcPct val="115000"/>
                        </a:lnSpc>
                        <a:spcAft>
                          <a:spcPts val="0"/>
                        </a:spcAft>
                      </a:pPr>
                      <a:r>
                        <a:rPr lang="fr-FR" sz="1600">
                          <a:effectLst/>
                        </a:rPr>
                        <a:t> et à l’intensité</a:t>
                      </a:r>
                      <a:endParaRPr lang="fr-FR" sz="1600">
                        <a:effectLst/>
                        <a:latin typeface="Calibri"/>
                        <a:ea typeface="Times New Roman"/>
                        <a:cs typeface="Times New Roman"/>
                      </a:endParaRPr>
                    </a:p>
                  </a:txBody>
                  <a:tcPr marL="68580" marR="68580" marT="0" marB="0"/>
                </a:tc>
              </a:tr>
              <a:tr h="3124537">
                <a:tc>
                  <a:txBody>
                    <a:bodyPr/>
                    <a:lstStyle/>
                    <a:p>
                      <a:pPr algn="just">
                        <a:lnSpc>
                          <a:spcPct val="115000"/>
                        </a:lnSpc>
                        <a:spcAft>
                          <a:spcPts val="0"/>
                        </a:spcAft>
                      </a:pPr>
                      <a:r>
                        <a:rPr lang="fr-FR" sz="1600">
                          <a:effectLst/>
                        </a:rPr>
                        <a:t>En jouant sur la durée : </a:t>
                      </a:r>
                    </a:p>
                    <a:p>
                      <a:pPr algn="just">
                        <a:lnSpc>
                          <a:spcPct val="115000"/>
                        </a:lnSpc>
                        <a:spcAft>
                          <a:spcPts val="0"/>
                        </a:spcAft>
                      </a:pPr>
                      <a:r>
                        <a:rPr lang="fr-FR" sz="1600">
                          <a:effectLst/>
                        </a:rPr>
                        <a:t>M1 : 2 X (6 X __’’/__’’), r=3’</a:t>
                      </a:r>
                    </a:p>
                    <a:p>
                      <a:pPr algn="just">
                        <a:lnSpc>
                          <a:spcPct val="115000"/>
                        </a:lnSpc>
                        <a:spcAft>
                          <a:spcPts val="0"/>
                        </a:spcAft>
                      </a:pPr>
                      <a:r>
                        <a:rPr lang="fr-FR" sz="1600">
                          <a:effectLst/>
                        </a:rPr>
                        <a:t>M2 : 4 X ___’ à 85%, r= (choix de l’enseignant)</a:t>
                      </a:r>
                    </a:p>
                    <a:p>
                      <a:pPr algn="just">
                        <a:lnSpc>
                          <a:spcPct val="115000"/>
                        </a:lnSpc>
                        <a:spcAft>
                          <a:spcPts val="0"/>
                        </a:spcAft>
                      </a:pPr>
                      <a:r>
                        <a:rPr lang="fr-FR" sz="1600">
                          <a:effectLst/>
                        </a:rPr>
                        <a:t>M3 : __’ à 75%</a:t>
                      </a:r>
                      <a:endParaRPr lang="fr-FR" sz="160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a:effectLst/>
                        </a:rPr>
                        <a:t>En jouant sur les répétitions : </a:t>
                      </a:r>
                    </a:p>
                    <a:p>
                      <a:pPr algn="just">
                        <a:lnSpc>
                          <a:spcPct val="115000"/>
                        </a:lnSpc>
                        <a:spcAft>
                          <a:spcPts val="0"/>
                        </a:spcAft>
                      </a:pPr>
                      <a:r>
                        <a:rPr lang="pt-PT" sz="1600">
                          <a:effectLst/>
                        </a:rPr>
                        <a:t>M1:___ séries de 4 X 1’12 à 110 %, r= 1’12, R=3’ </a:t>
                      </a:r>
                      <a:endParaRPr lang="fr-FR" sz="1600">
                        <a:effectLst/>
                      </a:endParaRPr>
                    </a:p>
                    <a:p>
                      <a:pPr algn="just">
                        <a:lnSpc>
                          <a:spcPct val="115000"/>
                        </a:lnSpc>
                        <a:spcAft>
                          <a:spcPts val="0"/>
                        </a:spcAft>
                      </a:pPr>
                      <a:r>
                        <a:rPr lang="fr-FR" sz="1600">
                          <a:effectLst/>
                        </a:rPr>
                        <a:t>M2 :___ séries de 5’ à 85%, R= 2 à 4’</a:t>
                      </a:r>
                    </a:p>
                    <a:p>
                      <a:pPr algn="just">
                        <a:lnSpc>
                          <a:spcPct val="115000"/>
                        </a:lnSpc>
                        <a:spcAft>
                          <a:spcPts val="0"/>
                        </a:spcAft>
                      </a:pPr>
                      <a:r>
                        <a:rPr lang="fr-FR" sz="1600">
                          <a:effectLst/>
                        </a:rPr>
                        <a:t>M3 :___ séries de 5’ à 65%+ 5’ à 80% </a:t>
                      </a:r>
                      <a:endParaRPr lang="fr-FR" sz="160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dirty="0">
                          <a:effectLst/>
                        </a:rPr>
                        <a:t>M1 : 6 séries de 3’ à _____% R= 2’ </a:t>
                      </a:r>
                    </a:p>
                    <a:p>
                      <a:pPr algn="just">
                        <a:lnSpc>
                          <a:spcPct val="115000"/>
                        </a:lnSpc>
                        <a:spcAft>
                          <a:spcPts val="0"/>
                        </a:spcAft>
                      </a:pPr>
                      <a:r>
                        <a:rPr lang="fr-FR" sz="1600" dirty="0">
                          <a:effectLst/>
                        </a:rPr>
                        <a:t>M2 : 3 séries de 6’ à ____% , R=3’, </a:t>
                      </a:r>
                    </a:p>
                    <a:p>
                      <a:pPr algn="just">
                        <a:lnSpc>
                          <a:spcPct val="115000"/>
                        </a:lnSpc>
                        <a:spcAft>
                          <a:spcPts val="0"/>
                        </a:spcAft>
                      </a:pPr>
                      <a:r>
                        <a:rPr lang="fr-FR" sz="1600" dirty="0">
                          <a:effectLst/>
                        </a:rPr>
                        <a:t>M3 : 10’ à ____%+5’à ___%+10’ à ____% + 5’ à ____% </a:t>
                      </a:r>
                      <a:endParaRPr lang="fr-FR"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dirty="0">
                          <a:effectLst/>
                        </a:rPr>
                        <a:t>En multipliant les zones à compléter</a:t>
                      </a:r>
                      <a:endParaRPr lang="fr-FR" sz="16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2457080"/>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séances à trous</a:t>
            </a: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dirty="0"/>
              <a:t>Relatives à la durée </a:t>
            </a:r>
            <a:r>
              <a:rPr lang="fr-FR" dirty="0" smtClean="0"/>
              <a:t>: </a:t>
            </a:r>
          </a:p>
          <a:p>
            <a:pPr lvl="1"/>
            <a:r>
              <a:rPr lang="fr-FR" dirty="0" smtClean="0"/>
              <a:t>(</a:t>
            </a:r>
            <a:r>
              <a:rPr lang="fr-FR" dirty="0"/>
              <a:t>En jouant sur la durée</a:t>
            </a:r>
            <a:r>
              <a:rPr lang="fr-FR" dirty="0" smtClean="0"/>
              <a:t>)</a:t>
            </a:r>
            <a:r>
              <a:rPr lang="fr-FR" dirty="0"/>
              <a:t> </a:t>
            </a:r>
          </a:p>
          <a:p>
            <a:pPr lvl="2"/>
            <a:r>
              <a:rPr lang="fr-FR" dirty="0"/>
              <a:t>M1 : 2 X (6 X __’’/__’’), r=3’</a:t>
            </a:r>
          </a:p>
          <a:p>
            <a:pPr lvl="2"/>
            <a:r>
              <a:rPr lang="fr-FR" dirty="0"/>
              <a:t>M2 : 4 X ___’ à 85%, r= (choix de l’enseignant)</a:t>
            </a:r>
          </a:p>
          <a:p>
            <a:pPr lvl="2"/>
            <a:r>
              <a:rPr lang="fr-FR" dirty="0"/>
              <a:t>M3 : __’ à 75%</a:t>
            </a:r>
          </a:p>
          <a:p>
            <a:pPr marL="0" indent="0">
              <a:buNone/>
            </a:pPr>
            <a:endParaRPr lang="fr-FR" dirty="0"/>
          </a:p>
          <a:p>
            <a:pPr marL="0" indent="0">
              <a:buNone/>
            </a:pPr>
            <a:endParaRPr lang="fr-FR" dirty="0"/>
          </a:p>
          <a:p>
            <a:pPr lvl="1"/>
            <a:r>
              <a:rPr lang="fr-FR" dirty="0"/>
              <a:t>(En jouant sur les répétitions) </a:t>
            </a:r>
          </a:p>
          <a:p>
            <a:pPr lvl="2"/>
            <a:r>
              <a:rPr lang="pt-PT" dirty="0"/>
              <a:t>M1:___ séries de 4 X 1’12 à 110 %, r= 1’12, R=3’ </a:t>
            </a:r>
            <a:endParaRPr lang="fr-FR" dirty="0"/>
          </a:p>
          <a:p>
            <a:pPr lvl="2"/>
            <a:r>
              <a:rPr lang="fr-FR" dirty="0"/>
              <a:t>M2 :___ séries de 5’ à 85%, R= 2 à 4’</a:t>
            </a:r>
          </a:p>
          <a:p>
            <a:pPr lvl="2"/>
            <a:r>
              <a:rPr lang="fr-FR" dirty="0"/>
              <a:t>M3 :___ séries de 5’ à 65%+ 5’ à 80% </a:t>
            </a:r>
          </a:p>
          <a:p>
            <a:pPr marL="0" indent="0">
              <a:buNone/>
            </a:pPr>
            <a:endParaRPr lang="fr-FR" dirty="0"/>
          </a:p>
          <a:p>
            <a:r>
              <a:rPr lang="fr-FR" dirty="0"/>
              <a:t>Relatives à l’intensité :</a:t>
            </a:r>
          </a:p>
          <a:p>
            <a:pPr lvl="1"/>
            <a:r>
              <a:rPr lang="fr-FR" dirty="0"/>
              <a:t>M1 : 6 séries de 3’ à _____% R= 2’ </a:t>
            </a:r>
          </a:p>
          <a:p>
            <a:pPr lvl="1"/>
            <a:r>
              <a:rPr lang="fr-FR" dirty="0"/>
              <a:t>M2 : 3 séries de 6’ à ____% , R=3’, </a:t>
            </a:r>
          </a:p>
          <a:p>
            <a:pPr lvl="1"/>
            <a:r>
              <a:rPr lang="fr-FR" dirty="0"/>
              <a:t>M3 : 10’ à ____%+5’à ___%+10’ à ____% + 5’ à ____% </a:t>
            </a:r>
          </a:p>
          <a:p>
            <a:pPr marL="0" indent="0">
              <a:buNone/>
            </a:pPr>
            <a:r>
              <a:rPr lang="fr-FR" dirty="0"/>
              <a:t> </a:t>
            </a:r>
          </a:p>
          <a:p>
            <a:r>
              <a:rPr lang="fr-FR" dirty="0"/>
              <a:t>Ou relative à ces deux paramètres en multipliant les zones à compléter</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93003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Jouer sur les formes de groupements pour prendre du plaisir</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3" name="Espace réservé du contenu 2"/>
          <p:cNvSpPr>
            <a:spLocks noGrp="1"/>
          </p:cNvSpPr>
          <p:nvPr>
            <p:ph sz="quarter" idx="1"/>
          </p:nvPr>
        </p:nvSpPr>
        <p:spPr/>
        <p:txBody>
          <a:bodyPr/>
          <a:lstStyle/>
          <a:p>
            <a:r>
              <a:rPr lang="fr-FR" dirty="0" smtClean="0"/>
              <a:t>Prendre du plaisir dès l’échauffement</a:t>
            </a:r>
          </a:p>
          <a:p>
            <a:r>
              <a:rPr lang="fr-FR" dirty="0" smtClean="0"/>
              <a:t>Choisir un test VMA…</a:t>
            </a:r>
          </a:p>
          <a:p>
            <a:r>
              <a:rPr lang="fr-FR" dirty="0" smtClean="0"/>
              <a:t>Prendre du plaisir en s’éprouvant</a:t>
            </a:r>
          </a:p>
          <a:p>
            <a:r>
              <a:rPr lang="fr-FR" dirty="0" smtClean="0"/>
              <a:t>Prendre du plaisir dans les situations d’apprentissage</a:t>
            </a:r>
          </a:p>
          <a:p>
            <a:r>
              <a:rPr lang="fr-FR" dirty="0" smtClean="0"/>
              <a:t>Prendre du plaisir dans le choix des situations de références</a:t>
            </a:r>
          </a:p>
          <a:p>
            <a:r>
              <a:rPr lang="fr-FR" dirty="0" smtClean="0"/>
              <a:t>Prendre du plaisir en se connaissant mieux</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Mode de groupements</a:t>
            </a:r>
            <a:endParaRPr lang="fr-FR" dirty="0"/>
          </a:p>
        </p:txBody>
      </p:sp>
      <p:sp>
        <p:nvSpPr>
          <p:cNvPr id="3" name="Espace réservé du contenu 2"/>
          <p:cNvSpPr>
            <a:spLocks noGrp="1"/>
          </p:cNvSpPr>
          <p:nvPr>
            <p:ph sz="quarter" idx="1"/>
          </p:nvPr>
        </p:nvSpPr>
        <p:spPr/>
        <p:txBody>
          <a:bodyPr>
            <a:normAutofit/>
          </a:bodyPr>
          <a:lstStyle/>
          <a:p>
            <a:r>
              <a:rPr lang="fr-FR" dirty="0" smtClean="0"/>
              <a:t>Pour le demi-fond:</a:t>
            </a:r>
          </a:p>
          <a:p>
            <a:pPr lvl="1"/>
            <a:r>
              <a:rPr lang="fr-FR" dirty="0" smtClean="0"/>
              <a:t>Par groupe de VMA</a:t>
            </a:r>
          </a:p>
          <a:p>
            <a:pPr lvl="1"/>
            <a:r>
              <a:rPr lang="fr-FR" dirty="0" smtClean="0"/>
              <a:t>Par groupe de besoin</a:t>
            </a:r>
          </a:p>
          <a:p>
            <a:r>
              <a:rPr lang="fr-FR" dirty="0" smtClean="0"/>
              <a:t>Pour la réalisation:</a:t>
            </a:r>
          </a:p>
          <a:p>
            <a:pPr lvl="1"/>
            <a:r>
              <a:rPr lang="fr-FR" dirty="0" smtClean="0"/>
              <a:t>Avant le choix de mobile: par VMA</a:t>
            </a:r>
          </a:p>
          <a:p>
            <a:pPr lvl="1"/>
            <a:r>
              <a:rPr lang="fr-FR" dirty="0" smtClean="0"/>
              <a:t>Après le choix de mobile: par mobile</a:t>
            </a:r>
          </a:p>
          <a:p>
            <a:r>
              <a:rPr lang="fr-FR" dirty="0" smtClean="0"/>
              <a:t>Pour la conception: </a:t>
            </a:r>
          </a:p>
          <a:p>
            <a:pPr marL="548640" lvl="2" indent="-274320">
              <a:buClr>
                <a:schemeClr val="accent3"/>
              </a:buClr>
              <a:buSzPct val="95000"/>
            </a:pPr>
            <a:r>
              <a:rPr lang="fr-FR" dirty="0" smtClean="0"/>
              <a:t>Par mobile et par affinité</a:t>
            </a:r>
          </a:p>
          <a:p>
            <a:r>
              <a:rPr lang="fr-FR" dirty="0" smtClean="0"/>
              <a:t>Pour le ressenti:</a:t>
            </a:r>
          </a:p>
          <a:p>
            <a:pPr lvl="1"/>
            <a:r>
              <a:rPr lang="fr-FR" dirty="0" smtClean="0"/>
              <a:t>Par proximité de séance ou par affinité</a:t>
            </a: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situations de références </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dirty="0" smtClean="0">
                <a:solidFill>
                  <a:srgbClr val="FF0000"/>
                </a:solidFill>
              </a:rPr>
              <a:t>Utiliser le dispositif proposé au bas </a:t>
            </a:r>
            <a:r>
              <a:rPr lang="fr-FR" dirty="0" err="1" smtClean="0">
                <a:solidFill>
                  <a:srgbClr val="FF0000"/>
                </a:solidFill>
              </a:rPr>
              <a:t>CeD</a:t>
            </a:r>
            <a:r>
              <a:rPr lang="fr-FR" dirty="0" smtClean="0">
                <a:solidFill>
                  <a:srgbClr val="FF0000"/>
                </a:solidFill>
              </a:rPr>
              <a:t>:</a:t>
            </a:r>
            <a:endParaRPr lang="fr-FR" dirty="0">
              <a:solidFill>
                <a:srgbClr val="FF0000"/>
              </a:solidFill>
            </a:endParaRPr>
          </a:p>
        </p:txBody>
      </p:sp>
      <p:sp>
        <p:nvSpPr>
          <p:cNvPr id="3" name="Espace réservé du contenu 2"/>
          <p:cNvSpPr>
            <a:spLocks noGrp="1"/>
          </p:cNvSpPr>
          <p:nvPr>
            <p:ph sz="quarter" idx="1"/>
          </p:nvPr>
        </p:nvSpPr>
        <p:spPr/>
        <p:txBody>
          <a:bodyPr/>
          <a:lstStyle/>
          <a:p>
            <a:r>
              <a:rPr lang="fr-FR" dirty="0" smtClean="0"/>
              <a:t>Aller – retour pour passer à la même balise, une balise par Km/h</a:t>
            </a:r>
            <a:endParaRPr lang="fr-FR" dirty="0"/>
          </a:p>
        </p:txBody>
      </p:sp>
      <p:sp>
        <p:nvSpPr>
          <p:cNvPr id="4" name="Triangle isocèle 3"/>
          <p:cNvSpPr/>
          <p:nvPr/>
        </p:nvSpPr>
        <p:spPr>
          <a:xfrm>
            <a:off x="1259632" y="3356992"/>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p:cNvSpPr/>
          <p:nvPr/>
        </p:nvSpPr>
        <p:spPr>
          <a:xfrm>
            <a:off x="7452320" y="3284984"/>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p:cNvSpPr/>
          <p:nvPr/>
        </p:nvSpPr>
        <p:spPr>
          <a:xfrm>
            <a:off x="6300192" y="3356992"/>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p:cNvSpPr/>
          <p:nvPr/>
        </p:nvSpPr>
        <p:spPr>
          <a:xfrm>
            <a:off x="5220072" y="3356992"/>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1835696" y="4149080"/>
            <a:ext cx="2664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2051720" y="3284984"/>
            <a:ext cx="2664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2454"/>
            <a:ext cx="8229600" cy="684908"/>
          </a:xfrm>
        </p:spPr>
        <p:txBody>
          <a:bodyPr>
            <a:normAutofit/>
          </a:bodyPr>
          <a:lstStyle/>
          <a:p>
            <a:r>
              <a:rPr lang="fr-FR" dirty="0" smtClean="0">
                <a:solidFill>
                  <a:srgbClr val="FF0000"/>
                </a:solidFill>
              </a:rPr>
              <a:t>La flute de pan</a:t>
            </a:r>
            <a:endParaRPr lang="fr-FR" dirty="0">
              <a:solidFill>
                <a:srgbClr val="FF0000"/>
              </a:solidFill>
            </a:endParaRPr>
          </a:p>
        </p:txBody>
      </p:sp>
      <p:sp>
        <p:nvSpPr>
          <p:cNvPr id="6" name="Triangle isocèle 5"/>
          <p:cNvSpPr/>
          <p:nvPr/>
        </p:nvSpPr>
        <p:spPr>
          <a:xfrm>
            <a:off x="611560" y="306896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p:cNvSpPr/>
          <p:nvPr/>
        </p:nvSpPr>
        <p:spPr>
          <a:xfrm>
            <a:off x="611560" y="422108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p:cNvSpPr/>
          <p:nvPr/>
        </p:nvSpPr>
        <p:spPr>
          <a:xfrm>
            <a:off x="611560" y="52292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p:cNvSpPr/>
          <p:nvPr/>
        </p:nvSpPr>
        <p:spPr>
          <a:xfrm>
            <a:off x="7236296" y="537321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p:cNvSpPr/>
          <p:nvPr/>
        </p:nvSpPr>
        <p:spPr>
          <a:xfrm>
            <a:off x="6012160" y="429309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p:cNvSpPr/>
          <p:nvPr/>
        </p:nvSpPr>
        <p:spPr>
          <a:xfrm>
            <a:off x="4932040" y="306896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p:cNvSpPr/>
          <p:nvPr/>
        </p:nvSpPr>
        <p:spPr>
          <a:xfrm>
            <a:off x="611560" y="177281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p:cNvSpPr/>
          <p:nvPr/>
        </p:nvSpPr>
        <p:spPr>
          <a:xfrm>
            <a:off x="4139952" y="1844824"/>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a:off x="1907704" y="2564904"/>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1691680" y="3717032"/>
            <a:ext cx="324036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1619672" y="4869160"/>
            <a:ext cx="446449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1619672" y="5949280"/>
            <a:ext cx="5688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9647"/>
            <a:ext cx="8229600" cy="684909"/>
          </a:xfrm>
        </p:spPr>
        <p:txBody>
          <a:bodyPr>
            <a:normAutofit/>
          </a:bodyPr>
          <a:lstStyle/>
          <a:p>
            <a:r>
              <a:rPr lang="fr-FR" dirty="0" smtClean="0">
                <a:solidFill>
                  <a:srgbClr val="FF0000"/>
                </a:solidFill>
              </a:rPr>
              <a:t>Le parcours gigogne (vidéo)</a:t>
            </a:r>
            <a:endParaRPr lang="fr-FR" dirty="0">
              <a:solidFill>
                <a:srgbClr val="FF0000"/>
              </a:solidFill>
            </a:endParaRPr>
          </a:p>
        </p:txBody>
      </p:sp>
      <p:sp>
        <p:nvSpPr>
          <p:cNvPr id="16" name="Triangle isocèle 15"/>
          <p:cNvSpPr/>
          <p:nvPr/>
        </p:nvSpPr>
        <p:spPr>
          <a:xfrm>
            <a:off x="4716016" y="1844824"/>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nvSpPr>
        <p:spPr>
          <a:xfrm>
            <a:off x="6084168" y="1772816"/>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7020272" y="1772816"/>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p:cNvSpPr/>
          <p:nvPr/>
        </p:nvSpPr>
        <p:spPr>
          <a:xfrm>
            <a:off x="7164288" y="5229200"/>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p:cNvSpPr/>
          <p:nvPr/>
        </p:nvSpPr>
        <p:spPr>
          <a:xfrm>
            <a:off x="6012160" y="4437112"/>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isocèle 23"/>
          <p:cNvSpPr/>
          <p:nvPr/>
        </p:nvSpPr>
        <p:spPr>
          <a:xfrm>
            <a:off x="1259632" y="5373216"/>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p:cNvSpPr/>
          <p:nvPr/>
        </p:nvSpPr>
        <p:spPr>
          <a:xfrm>
            <a:off x="1259632" y="4581128"/>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isocèle 25"/>
          <p:cNvSpPr/>
          <p:nvPr/>
        </p:nvSpPr>
        <p:spPr>
          <a:xfrm>
            <a:off x="4716016" y="3789040"/>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isocèle 26"/>
          <p:cNvSpPr/>
          <p:nvPr/>
        </p:nvSpPr>
        <p:spPr>
          <a:xfrm>
            <a:off x="1187624" y="3861048"/>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p:cNvSpPr/>
          <p:nvPr/>
        </p:nvSpPr>
        <p:spPr>
          <a:xfrm>
            <a:off x="1115616" y="1916832"/>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rot="5400000" flipH="1" flipV="1">
            <a:off x="6156176" y="3789040"/>
            <a:ext cx="15841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5400000" flipH="1" flipV="1">
            <a:off x="4824028" y="3248980"/>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339752" y="4581128"/>
            <a:ext cx="20882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2771800" y="5229200"/>
            <a:ext cx="2304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995936" y="6021288"/>
            <a:ext cx="21602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10800000">
            <a:off x="2699792" y="1844824"/>
            <a:ext cx="17281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rot="5400000" flipH="1" flipV="1">
            <a:off x="7344308" y="4185084"/>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rot="5400000">
            <a:off x="-508" y="3248980"/>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9648"/>
            <a:ext cx="8229600" cy="613564"/>
          </a:xfrm>
        </p:spPr>
        <p:txBody>
          <a:bodyPr>
            <a:normAutofit/>
          </a:bodyPr>
          <a:lstStyle/>
          <a:p>
            <a:r>
              <a:rPr lang="fr-FR" dirty="0" smtClean="0">
                <a:solidFill>
                  <a:srgbClr val="FF0000"/>
                </a:solidFill>
              </a:rPr>
              <a:t>Le rectangle à porte (vidéo)</a:t>
            </a:r>
            <a:endParaRPr lang="fr-FR" dirty="0">
              <a:solidFill>
                <a:srgbClr val="FF0000"/>
              </a:solidFill>
            </a:endParaRPr>
          </a:p>
        </p:txBody>
      </p:sp>
      <p:cxnSp>
        <p:nvCxnSpPr>
          <p:cNvPr id="18" name="Connecteur droit avec flèche 17"/>
          <p:cNvCxnSpPr/>
          <p:nvPr/>
        </p:nvCxnSpPr>
        <p:spPr>
          <a:xfrm>
            <a:off x="5149652" y="5805264"/>
            <a:ext cx="2014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059832" y="4437112"/>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55776" y="5949280"/>
            <a:ext cx="14401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6978" name="Object 2"/>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67462021"/>
              </p:ext>
            </p:extLst>
          </p:nvPr>
        </p:nvGraphicFramePr>
        <p:xfrm>
          <a:off x="295739" y="1371600"/>
          <a:ext cx="8552521" cy="5486400"/>
        </p:xfrm>
        <a:graphic>
          <a:graphicData uri="http://schemas.openxmlformats.org/presentationml/2006/ole">
            <p:oleObj spid="_x0000_s48130" name="Document" r:id="rId3" imgW="26514286" imgH="22857143" progId="Word.Document.12">
              <p:link updateAutomatic="1"/>
            </p:oleObj>
          </a:graphicData>
        </a:graphic>
      </p:graphicFrame>
      <p:pic>
        <p:nvPicPr>
          <p:cNvPr id="7" name="Image 2"/>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9100" y="768300"/>
            <a:ext cx="685800" cy="6858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Situation - Rectangle à portes.wmv">
            <a:hlinkClick r:id="" action="ppaction://media"/>
          </p:cNvPr>
          <p:cNvPicPr/>
          <p:nvPr>
            <p:ph sz="quarter" idx="1"/>
            <a:videoFile r:link="rId1"/>
          </p:nvPr>
        </p:nvPicPr>
        <p:blipFill>
          <a:blip r:embed="rId3"/>
          <a:stretch>
            <a:fillRect/>
          </a:stretch>
        </p:blipFill>
        <p:spPr>
          <a:xfrm>
            <a:off x="489744" y="1527175"/>
            <a:ext cx="8128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864096"/>
          </a:xfrm>
        </p:spPr>
        <p:txBody>
          <a:bodyPr>
            <a:normAutofit/>
          </a:bodyPr>
          <a:lstStyle/>
          <a:p>
            <a:r>
              <a:rPr lang="fr-FR" dirty="0" smtClean="0"/>
              <a:t>Le papillon ou demi-papillon</a:t>
            </a:r>
            <a:endParaRPr lang="fr-FR" dirty="0"/>
          </a:p>
        </p:txBody>
      </p:sp>
      <p:sp>
        <p:nvSpPr>
          <p:cNvPr id="9" name="Triangle isocèle 8"/>
          <p:cNvSpPr/>
          <p:nvPr/>
        </p:nvSpPr>
        <p:spPr>
          <a:xfrm>
            <a:off x="7236296" y="191683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p:cNvSpPr/>
          <p:nvPr/>
        </p:nvSpPr>
        <p:spPr>
          <a:xfrm>
            <a:off x="7740352" y="242088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p:cNvSpPr/>
          <p:nvPr/>
        </p:nvSpPr>
        <p:spPr>
          <a:xfrm>
            <a:off x="6444208" y="1484784"/>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p:cNvSpPr/>
          <p:nvPr/>
        </p:nvSpPr>
        <p:spPr>
          <a:xfrm>
            <a:off x="7596336" y="321297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p:cNvSpPr/>
          <p:nvPr/>
        </p:nvSpPr>
        <p:spPr>
          <a:xfrm>
            <a:off x="7020272" y="393305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p:cNvSpPr/>
          <p:nvPr/>
        </p:nvSpPr>
        <p:spPr>
          <a:xfrm>
            <a:off x="5940152" y="4365104"/>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p:cNvSpPr/>
          <p:nvPr/>
        </p:nvSpPr>
        <p:spPr>
          <a:xfrm>
            <a:off x="3851920" y="285293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p:nvSpPr>
        <p:spPr>
          <a:xfrm>
            <a:off x="0" y="3068960"/>
            <a:ext cx="1060704" cy="914400"/>
          </a:xfrm>
          <a:prstGeom prst="triangle">
            <a:avLst>
              <a:gd name="adj" fmla="val 64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nvSpPr>
        <p:spPr>
          <a:xfrm>
            <a:off x="683568" y="407707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p:cNvSpPr/>
          <p:nvPr/>
        </p:nvSpPr>
        <p:spPr>
          <a:xfrm>
            <a:off x="1907704" y="443711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nvSpPr>
        <p:spPr>
          <a:xfrm>
            <a:off x="1835696" y="126876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539552" y="191683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rot="16200000" flipV="1">
            <a:off x="2951820" y="2384884"/>
            <a:ext cx="2808312"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rganigramme : Jonction de sommaire 26"/>
          <p:cNvSpPr/>
          <p:nvPr/>
        </p:nvSpPr>
        <p:spPr>
          <a:xfrm>
            <a:off x="3419872" y="2636912"/>
            <a:ext cx="1872208" cy="147674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p:nvPr/>
        </p:nvCxnSpPr>
        <p:spPr>
          <a:xfrm flipV="1">
            <a:off x="1763688" y="2132856"/>
            <a:ext cx="460851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1403648" y="2204864"/>
            <a:ext cx="4608512"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987824" y="2276872"/>
            <a:ext cx="324036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solidFill>
                  <a:srgbClr val="FF0000"/>
                </a:solidFill>
              </a:rPr>
              <a:t>Le radar (vidéo)</a:t>
            </a:r>
            <a:endParaRPr lang="fr-FR" dirty="0">
              <a:solidFill>
                <a:srgbClr val="FF0000"/>
              </a:solidFill>
            </a:endParaRPr>
          </a:p>
        </p:txBody>
      </p:sp>
      <p:cxnSp>
        <p:nvCxnSpPr>
          <p:cNvPr id="6" name="Connecteur droit avec flèche 5"/>
          <p:cNvCxnSpPr/>
          <p:nvPr/>
        </p:nvCxnSpPr>
        <p:spPr>
          <a:xfrm>
            <a:off x="601572" y="2348880"/>
            <a:ext cx="72827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rganigramme : Extraire 13"/>
          <p:cNvSpPr/>
          <p:nvPr/>
        </p:nvSpPr>
        <p:spPr>
          <a:xfrm>
            <a:off x="1619672" y="2420888"/>
            <a:ext cx="171450" cy="171450"/>
          </a:xfrm>
          <a:prstGeom prst="flowChartExtra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6" name="Organigramme : Extraire 15"/>
          <p:cNvSpPr/>
          <p:nvPr/>
        </p:nvSpPr>
        <p:spPr>
          <a:xfrm>
            <a:off x="3059832" y="242088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Extraire 16"/>
          <p:cNvSpPr/>
          <p:nvPr/>
        </p:nvSpPr>
        <p:spPr>
          <a:xfrm>
            <a:off x="3347864" y="2405974"/>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Extraire 17"/>
          <p:cNvSpPr/>
          <p:nvPr/>
        </p:nvSpPr>
        <p:spPr>
          <a:xfrm>
            <a:off x="3635896" y="242088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Extraire 18"/>
          <p:cNvSpPr/>
          <p:nvPr/>
        </p:nvSpPr>
        <p:spPr>
          <a:xfrm>
            <a:off x="3923928" y="242088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xtraire 19"/>
          <p:cNvSpPr/>
          <p:nvPr/>
        </p:nvSpPr>
        <p:spPr>
          <a:xfrm>
            <a:off x="4198243" y="2432623"/>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Extraire 20"/>
          <p:cNvSpPr/>
          <p:nvPr/>
        </p:nvSpPr>
        <p:spPr>
          <a:xfrm>
            <a:off x="4499992" y="2432623"/>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Extraire 21"/>
          <p:cNvSpPr/>
          <p:nvPr/>
        </p:nvSpPr>
        <p:spPr>
          <a:xfrm>
            <a:off x="4788024" y="242088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371716" y="1835532"/>
            <a:ext cx="64807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dirty="0" smtClean="0"/>
              <a:t>Top </a:t>
            </a:r>
            <a:endParaRPr lang="fr-FR" dirty="0"/>
          </a:p>
        </p:txBody>
      </p:sp>
      <p:sp>
        <p:nvSpPr>
          <p:cNvPr id="25" name="ZoneTexte 24"/>
          <p:cNvSpPr txBox="1"/>
          <p:nvPr/>
        </p:nvSpPr>
        <p:spPr>
          <a:xfrm>
            <a:off x="2915816" y="2622283"/>
            <a:ext cx="432048" cy="369332"/>
          </a:xfrm>
          <a:prstGeom prst="rect">
            <a:avLst/>
          </a:prstGeom>
          <a:noFill/>
        </p:spPr>
        <p:txBody>
          <a:bodyPr wrap="square" rtlCol="0">
            <a:spAutoFit/>
          </a:bodyPr>
          <a:lstStyle/>
          <a:p>
            <a:r>
              <a:rPr lang="fr-FR" dirty="0" smtClean="0"/>
              <a:t>5</a:t>
            </a:r>
            <a:endParaRPr lang="fr-FR" dirty="0"/>
          </a:p>
        </p:txBody>
      </p:sp>
      <p:sp>
        <p:nvSpPr>
          <p:cNvPr id="26" name="ZoneTexte 25"/>
          <p:cNvSpPr txBox="1"/>
          <p:nvPr/>
        </p:nvSpPr>
        <p:spPr>
          <a:xfrm>
            <a:off x="3231282" y="2622283"/>
            <a:ext cx="404614" cy="369332"/>
          </a:xfrm>
          <a:prstGeom prst="rect">
            <a:avLst/>
          </a:prstGeom>
          <a:noFill/>
        </p:spPr>
        <p:txBody>
          <a:bodyPr wrap="square" rtlCol="0">
            <a:spAutoFit/>
          </a:bodyPr>
          <a:lstStyle/>
          <a:p>
            <a:r>
              <a:rPr lang="fr-FR" dirty="0" smtClean="0"/>
              <a:t>6</a:t>
            </a:r>
            <a:endParaRPr lang="fr-FR" dirty="0"/>
          </a:p>
        </p:txBody>
      </p:sp>
      <p:sp>
        <p:nvSpPr>
          <p:cNvPr id="27" name="ZoneTexte 26"/>
          <p:cNvSpPr txBox="1"/>
          <p:nvPr/>
        </p:nvSpPr>
        <p:spPr>
          <a:xfrm>
            <a:off x="3807346" y="2622283"/>
            <a:ext cx="390897" cy="369332"/>
          </a:xfrm>
          <a:prstGeom prst="rect">
            <a:avLst/>
          </a:prstGeom>
          <a:noFill/>
        </p:spPr>
        <p:txBody>
          <a:bodyPr wrap="square" rtlCol="0">
            <a:spAutoFit/>
          </a:bodyPr>
          <a:lstStyle/>
          <a:p>
            <a:r>
              <a:rPr lang="fr-FR" dirty="0" smtClean="0"/>
              <a:t>8</a:t>
            </a:r>
            <a:endParaRPr lang="fr-FR" dirty="0"/>
          </a:p>
        </p:txBody>
      </p:sp>
      <p:sp>
        <p:nvSpPr>
          <p:cNvPr id="28" name="ZoneTexte 27"/>
          <p:cNvSpPr txBox="1"/>
          <p:nvPr/>
        </p:nvSpPr>
        <p:spPr>
          <a:xfrm>
            <a:off x="3586483" y="2622283"/>
            <a:ext cx="171450" cy="369332"/>
          </a:xfrm>
          <a:prstGeom prst="rect">
            <a:avLst/>
          </a:prstGeom>
          <a:noFill/>
        </p:spPr>
        <p:txBody>
          <a:bodyPr wrap="square" rtlCol="0">
            <a:spAutoFit/>
          </a:bodyPr>
          <a:lstStyle/>
          <a:p>
            <a:r>
              <a:rPr lang="fr-FR" dirty="0" smtClean="0"/>
              <a:t>7</a:t>
            </a:r>
            <a:endParaRPr lang="fr-FR" dirty="0"/>
          </a:p>
        </p:txBody>
      </p:sp>
      <p:sp>
        <p:nvSpPr>
          <p:cNvPr id="29" name="ZoneTexte 28"/>
          <p:cNvSpPr txBox="1"/>
          <p:nvPr/>
        </p:nvSpPr>
        <p:spPr>
          <a:xfrm>
            <a:off x="1475656" y="2622283"/>
            <a:ext cx="432048" cy="369332"/>
          </a:xfrm>
          <a:prstGeom prst="rect">
            <a:avLst/>
          </a:prstGeom>
          <a:noFill/>
        </p:spPr>
        <p:txBody>
          <a:bodyPr wrap="square" rtlCol="0">
            <a:spAutoFit/>
          </a:bodyPr>
          <a:lstStyle/>
          <a:p>
            <a:r>
              <a:rPr lang="fr-FR" dirty="0" smtClean="0"/>
              <a:t>0</a:t>
            </a:r>
            <a:endParaRPr lang="fr-FR" dirty="0"/>
          </a:p>
        </p:txBody>
      </p:sp>
      <p:sp>
        <p:nvSpPr>
          <p:cNvPr id="30" name="ZoneTexte 29"/>
          <p:cNvSpPr txBox="1"/>
          <p:nvPr/>
        </p:nvSpPr>
        <p:spPr>
          <a:xfrm>
            <a:off x="4095378" y="2622283"/>
            <a:ext cx="274315" cy="369332"/>
          </a:xfrm>
          <a:prstGeom prst="rect">
            <a:avLst/>
          </a:prstGeom>
          <a:noFill/>
        </p:spPr>
        <p:txBody>
          <a:bodyPr wrap="square" rtlCol="0">
            <a:spAutoFit/>
          </a:bodyPr>
          <a:lstStyle/>
          <a:p>
            <a:r>
              <a:rPr lang="fr-FR" dirty="0" smtClean="0"/>
              <a:t>9</a:t>
            </a:r>
            <a:endParaRPr lang="fr-FR" dirty="0"/>
          </a:p>
        </p:txBody>
      </p:sp>
      <p:sp>
        <p:nvSpPr>
          <p:cNvPr id="31" name="ZoneTexte 30"/>
          <p:cNvSpPr txBox="1"/>
          <p:nvPr/>
        </p:nvSpPr>
        <p:spPr>
          <a:xfrm>
            <a:off x="4671441" y="2622283"/>
            <a:ext cx="490339" cy="369332"/>
          </a:xfrm>
          <a:prstGeom prst="rect">
            <a:avLst/>
          </a:prstGeom>
          <a:noFill/>
        </p:spPr>
        <p:txBody>
          <a:bodyPr wrap="square" rtlCol="0">
            <a:spAutoFit/>
          </a:bodyPr>
          <a:lstStyle/>
          <a:p>
            <a:r>
              <a:rPr lang="fr-FR" dirty="0" smtClean="0"/>
              <a:t>11</a:t>
            </a:r>
            <a:endParaRPr lang="fr-FR" dirty="0"/>
          </a:p>
        </p:txBody>
      </p:sp>
      <p:sp>
        <p:nvSpPr>
          <p:cNvPr id="32" name="ZoneTexte 31"/>
          <p:cNvSpPr txBox="1"/>
          <p:nvPr/>
        </p:nvSpPr>
        <p:spPr>
          <a:xfrm>
            <a:off x="4369693" y="2622283"/>
            <a:ext cx="418331" cy="369332"/>
          </a:xfrm>
          <a:prstGeom prst="rect">
            <a:avLst/>
          </a:prstGeom>
          <a:noFill/>
        </p:spPr>
        <p:txBody>
          <a:bodyPr wrap="square" rtlCol="0">
            <a:spAutoFit/>
          </a:bodyPr>
          <a:lstStyle/>
          <a:p>
            <a:r>
              <a:rPr lang="fr-FR" dirty="0" smtClean="0"/>
              <a:t>10</a:t>
            </a:r>
            <a:endParaRPr lang="fr-FR" dirty="0"/>
          </a:p>
        </p:txBody>
      </p:sp>
      <p:sp>
        <p:nvSpPr>
          <p:cNvPr id="33" name="ZoneTexte 32"/>
          <p:cNvSpPr txBox="1"/>
          <p:nvPr/>
        </p:nvSpPr>
        <p:spPr>
          <a:xfrm>
            <a:off x="2019788" y="1835532"/>
            <a:ext cx="417102" cy="369332"/>
          </a:xfrm>
          <a:prstGeom prst="rect">
            <a:avLst/>
          </a:prstGeom>
          <a:noFill/>
        </p:spPr>
        <p:txBody>
          <a:bodyPr wrap="none" rtlCol="0">
            <a:spAutoFit/>
          </a:bodyPr>
          <a:lstStyle/>
          <a:p>
            <a:r>
              <a:rPr lang="fr-FR" dirty="0" smtClean="0"/>
              <a:t>1’’</a:t>
            </a:r>
            <a:endParaRPr lang="fr-FR" dirty="0"/>
          </a:p>
        </p:txBody>
      </p:sp>
      <p:sp>
        <p:nvSpPr>
          <p:cNvPr id="35" name="ZoneTexte 34"/>
          <p:cNvSpPr txBox="1"/>
          <p:nvPr/>
        </p:nvSpPr>
        <p:spPr>
          <a:xfrm>
            <a:off x="4427984" y="1844824"/>
            <a:ext cx="576063" cy="369332"/>
          </a:xfrm>
          <a:prstGeom prst="rect">
            <a:avLst/>
          </a:prstGeom>
          <a:noFill/>
        </p:spPr>
        <p:txBody>
          <a:bodyPr wrap="square" rtlCol="0">
            <a:spAutoFit/>
          </a:bodyPr>
          <a:lstStyle/>
          <a:p>
            <a:r>
              <a:rPr lang="fr-FR" dirty="0" smtClean="0"/>
              <a:t>9’’</a:t>
            </a:r>
            <a:endParaRPr lang="fr-FR" dirty="0"/>
          </a:p>
        </p:txBody>
      </p:sp>
      <p:sp>
        <p:nvSpPr>
          <p:cNvPr id="36" name="ZoneTexte 35"/>
          <p:cNvSpPr txBox="1"/>
          <p:nvPr/>
        </p:nvSpPr>
        <p:spPr>
          <a:xfrm>
            <a:off x="173964" y="5130709"/>
            <a:ext cx="8662188" cy="1077218"/>
          </a:xfrm>
          <a:prstGeom prst="rect">
            <a:avLst/>
          </a:prstGeom>
          <a:noFill/>
        </p:spPr>
        <p:txBody>
          <a:bodyPr wrap="square" rtlCol="0">
            <a:spAutoFit/>
          </a:bodyPr>
          <a:lstStyle/>
          <a:p>
            <a:pPr algn="just"/>
            <a:r>
              <a:rPr lang="fr-FR" sz="1600" dirty="0" smtClean="0"/>
              <a:t>Dans le parcours, l’élève déclenche le chrono au plot de départ et compte le nombre de plot (</a:t>
            </a:r>
            <a:r>
              <a:rPr lang="fr-FR" sz="1600" dirty="0"/>
              <a:t>espacés de 2,5m</a:t>
            </a:r>
            <a:r>
              <a:rPr lang="fr-FR" sz="1600" dirty="0" smtClean="0"/>
              <a:t>)</a:t>
            </a:r>
            <a:r>
              <a:rPr lang="fr-FR" sz="1600" dirty="0"/>
              <a:t> </a:t>
            </a:r>
            <a:r>
              <a:rPr lang="fr-FR" sz="1600" dirty="0" smtClean="0"/>
              <a:t> franchis en 9’’.  Cela correspond à sa vitesse en km/h. Exemple </a:t>
            </a:r>
            <a:r>
              <a:rPr lang="fr-FR" sz="1600" dirty="0"/>
              <a:t>: Si je franchis 10 plots </a:t>
            </a:r>
            <a:r>
              <a:rPr lang="fr-FR" sz="1600" dirty="0" smtClean="0"/>
              <a:t>en </a:t>
            </a:r>
            <a:r>
              <a:rPr lang="fr-FR" sz="1600" dirty="0"/>
              <a:t>9’’, ma vitesse est de 10 km/h. </a:t>
            </a:r>
            <a:r>
              <a:rPr lang="fr-FR" sz="1600" dirty="0" smtClean="0"/>
              <a:t>Cette situation est particulièrement adaptée pour effectuer un contrôle de l’allure dans un lieu ouvert (par exemple, un parc)</a:t>
            </a:r>
          </a:p>
        </p:txBody>
      </p:sp>
      <p:cxnSp>
        <p:nvCxnSpPr>
          <p:cNvPr id="11" name="Connecteur en arc 10"/>
          <p:cNvCxnSpPr/>
          <p:nvPr/>
        </p:nvCxnSpPr>
        <p:spPr>
          <a:xfrm rot="5400000">
            <a:off x="5688124" y="2744924"/>
            <a:ext cx="2592288" cy="1944216"/>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5" name="Connecteur en arc 14"/>
          <p:cNvCxnSpPr/>
          <p:nvPr/>
        </p:nvCxnSpPr>
        <p:spPr>
          <a:xfrm rot="10800000">
            <a:off x="899592" y="4581128"/>
            <a:ext cx="5112568" cy="43204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34" name="Connecteur en arc 33"/>
          <p:cNvCxnSpPr/>
          <p:nvPr/>
        </p:nvCxnSpPr>
        <p:spPr>
          <a:xfrm rot="16200000" flipV="1">
            <a:off x="-396551" y="3284984"/>
            <a:ext cx="2232248" cy="360040"/>
          </a:xfrm>
          <a:prstGeom prst="curved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92875251"/>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monopoly</a:t>
            </a:r>
            <a:r>
              <a:rPr lang="fr-FR" dirty="0" smtClean="0"/>
              <a:t> ou ticket de bus</a:t>
            </a:r>
            <a:endParaRPr lang="fr-FR" dirty="0"/>
          </a:p>
        </p:txBody>
      </p:sp>
      <p:sp>
        <p:nvSpPr>
          <p:cNvPr id="3" name="ZoneTexte 2"/>
          <p:cNvSpPr txBox="1"/>
          <p:nvPr/>
        </p:nvSpPr>
        <p:spPr>
          <a:xfrm>
            <a:off x="993299" y="2213171"/>
            <a:ext cx="6927940" cy="1477328"/>
          </a:xfrm>
          <a:prstGeom prst="rect">
            <a:avLst/>
          </a:prstGeom>
          <a:noFill/>
        </p:spPr>
        <p:txBody>
          <a:bodyPr wrap="square" rtlCol="0">
            <a:spAutoFit/>
          </a:bodyPr>
          <a:lstStyle/>
          <a:p>
            <a:r>
              <a:rPr lang="fr-FR" dirty="0" smtClean="0"/>
              <a:t>Valider des ticket de bus à chaque passage dans les temps auprès d’un observateur</a:t>
            </a:r>
          </a:p>
          <a:p>
            <a:endParaRPr lang="fr-FR" dirty="0" smtClean="0"/>
          </a:p>
          <a:p>
            <a:r>
              <a:rPr lang="fr-FR" dirty="0" smtClean="0"/>
              <a:t>Prendre un billet de </a:t>
            </a:r>
            <a:r>
              <a:rPr lang="fr-FR" dirty="0" err="1" smtClean="0"/>
              <a:t>monopoly</a:t>
            </a:r>
            <a:r>
              <a:rPr lang="fr-FR" dirty="0" smtClean="0"/>
              <a:t> à chaque répétition réalisée dans le temps imparti</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8 pistes pour favoriser le plaisir</a:t>
            </a:r>
            <a:endParaRPr lang="fr-FR" dirty="0"/>
          </a:p>
        </p:txBody>
      </p:sp>
      <p:sp>
        <p:nvSpPr>
          <p:cNvPr id="3" name="Espace réservé du contenu 2"/>
          <p:cNvSpPr>
            <a:spLocks noGrp="1"/>
          </p:cNvSpPr>
          <p:nvPr>
            <p:ph sz="quarter" idx="1"/>
          </p:nvPr>
        </p:nvSpPr>
        <p:spPr/>
        <p:txBody>
          <a:bodyPr>
            <a:normAutofit fontScale="85000" lnSpcReduction="10000"/>
          </a:bodyPr>
          <a:lstStyle/>
          <a:p>
            <a:r>
              <a:rPr lang="fr-FR" dirty="0" smtClean="0"/>
              <a:t>P1: Tisser des relations humaines et bienveillantes</a:t>
            </a:r>
          </a:p>
          <a:p>
            <a:r>
              <a:rPr lang="fr-FR" dirty="0" smtClean="0"/>
              <a:t>P2: Favoriser une réussite </a:t>
            </a:r>
            <a:r>
              <a:rPr lang="fr-FR" dirty="0" err="1" smtClean="0"/>
              <a:t>quasi-immédiate</a:t>
            </a:r>
            <a:r>
              <a:rPr lang="fr-FR" dirty="0" smtClean="0"/>
              <a:t> pour entretenir un espoir de réussite</a:t>
            </a:r>
          </a:p>
          <a:p>
            <a:r>
              <a:rPr lang="fr-FR" dirty="0" smtClean="0"/>
              <a:t>P3: Ajuster l’enjeu au niveau du jeu des élèves</a:t>
            </a:r>
          </a:p>
          <a:p>
            <a:r>
              <a:rPr lang="fr-FR" dirty="0" smtClean="0"/>
              <a:t>P4: Aborder l’activité en prenant en compte les préoccupations des élèves</a:t>
            </a:r>
          </a:p>
          <a:p>
            <a:r>
              <a:rPr lang="fr-FR" dirty="0" smtClean="0"/>
              <a:t>P5: Valoriser aussi bien l’auto-détermination que l’interdépendance positive</a:t>
            </a:r>
          </a:p>
          <a:p>
            <a:r>
              <a:rPr lang="fr-FR" dirty="0" smtClean="0"/>
              <a:t>P6: Faire vivre des expériences marquantes</a:t>
            </a:r>
          </a:p>
          <a:p>
            <a:r>
              <a:rPr lang="fr-FR" dirty="0" smtClean="0"/>
              <a:t>P7: Proposer des contenus en phase avec le niveau d’adaptation de l’élève</a:t>
            </a:r>
          </a:p>
          <a:p>
            <a:r>
              <a:rPr lang="fr-FR" dirty="0" smtClean="0"/>
              <a:t>P8: Permettre à l’élève de repérer et capitaliser ses progrès</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Nouvelle tendance</a:t>
            </a:r>
            <a:endParaRPr lang="fr-FR" dirty="0"/>
          </a:p>
        </p:txBody>
      </p:sp>
      <p:sp>
        <p:nvSpPr>
          <p:cNvPr id="3" name="ZoneTexte 2"/>
          <p:cNvSpPr txBox="1"/>
          <p:nvPr/>
        </p:nvSpPr>
        <p:spPr>
          <a:xfrm>
            <a:off x="907111" y="2389218"/>
            <a:ext cx="7653357" cy="646331"/>
          </a:xfrm>
          <a:prstGeom prst="rect">
            <a:avLst/>
          </a:prstGeom>
          <a:noFill/>
        </p:spPr>
        <p:txBody>
          <a:bodyPr wrap="none" rtlCol="0">
            <a:spAutoFit/>
          </a:bodyPr>
          <a:lstStyle/>
          <a:p>
            <a:r>
              <a:rPr lang="fr-FR" dirty="0" smtClean="0"/>
              <a:t>Les parcours en milieu naturel avec actions variées</a:t>
            </a:r>
          </a:p>
          <a:p>
            <a:r>
              <a:rPr lang="fr-FR" dirty="0" smtClean="0"/>
              <a:t> (type parcours du combattants ou parcours athlétiques selon les auteurs)</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a:bodyPr>
          <a:lstStyle/>
          <a:p>
            <a:r>
              <a:rPr lang="fr-FR" dirty="0" smtClean="0"/>
              <a:t>Les distances de passage en 1’</a:t>
            </a:r>
            <a:endParaRPr lang="fr-FR" dirty="0"/>
          </a:p>
        </p:txBody>
      </p:sp>
      <p:graphicFrame>
        <p:nvGraphicFramePr>
          <p:cNvPr id="4" name="Espace réservé du contenu 3"/>
          <p:cNvGraphicFramePr>
            <a:graphicFrameLocks noGrp="1"/>
          </p:cNvGraphicFramePr>
          <p:nvPr>
            <p:ph sz="quarter"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5144588"/>
              </p:ext>
            </p:extLst>
          </p:nvPr>
        </p:nvGraphicFramePr>
        <p:xfrm>
          <a:off x="0" y="-2"/>
          <a:ext cx="9143999" cy="7907227"/>
        </p:xfrm>
        <a:graphic>
          <a:graphicData uri="http://schemas.openxmlformats.org/drawingml/2006/table">
            <a:tbl>
              <a:tblPr firstRow="1" firstCol="1" bandRow="1">
                <a:tableStyleId>{5C22544A-7EE6-4342-B048-85BDC9FD1C3A}</a:tableStyleId>
              </a:tblPr>
              <a:tblGrid>
                <a:gridCol w="1001879"/>
                <a:gridCol w="996955"/>
                <a:gridCol w="1163442"/>
                <a:gridCol w="977251"/>
                <a:gridCol w="1054091"/>
                <a:gridCol w="972327"/>
                <a:gridCol w="975280"/>
                <a:gridCol w="1027494"/>
                <a:gridCol w="975280"/>
              </a:tblGrid>
              <a:tr h="588620">
                <a:tc>
                  <a:txBody>
                    <a:bodyPr/>
                    <a:lstStyle/>
                    <a:p>
                      <a:pPr algn="ctr">
                        <a:lnSpc>
                          <a:spcPct val="115000"/>
                        </a:lnSpc>
                        <a:spcAft>
                          <a:spcPts val="0"/>
                        </a:spcAft>
                      </a:pPr>
                      <a:r>
                        <a:rPr lang="fr-FR" sz="1600" dirty="0">
                          <a:effectLst/>
                        </a:rPr>
                        <a:t>Vitesse</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Aller-retour</a:t>
                      </a:r>
                      <a:endParaRPr lang="fr-FR" sz="1600" dirty="0">
                        <a:effectLst/>
                        <a:latin typeface="Calibri"/>
                        <a:ea typeface="Times New Roman"/>
                        <a:cs typeface="Times New Roman"/>
                      </a:endParaRPr>
                    </a:p>
                  </a:txBody>
                  <a:tcPr marL="54701" marR="54701" marT="0" marB="0"/>
                </a:tc>
                <a:tc gridSpan="2">
                  <a:txBody>
                    <a:bodyPr/>
                    <a:lstStyle/>
                    <a:p>
                      <a:pPr algn="ctr">
                        <a:lnSpc>
                          <a:spcPct val="115000"/>
                        </a:lnSpc>
                        <a:spcAft>
                          <a:spcPts val="0"/>
                        </a:spcAft>
                      </a:pPr>
                      <a:r>
                        <a:rPr lang="fr-FR" sz="1600" dirty="0">
                          <a:effectLst/>
                        </a:rPr>
                        <a:t>Rectangle à porte</a:t>
                      </a:r>
                      <a:endParaRPr lang="fr-FR" sz="1600" dirty="0">
                        <a:effectLst/>
                        <a:latin typeface="Calibri"/>
                        <a:ea typeface="Times New Roman"/>
                        <a:cs typeface="Times New Roman"/>
                      </a:endParaRPr>
                    </a:p>
                  </a:txBody>
                  <a:tcPr marL="54701" marR="54701" marT="0" marB="0"/>
                </a:tc>
                <a:tc hMerge="1">
                  <a:txBody>
                    <a:bodyPr/>
                    <a:lstStyle/>
                    <a:p>
                      <a:endParaRPr lang="fr-FR"/>
                    </a:p>
                  </a:txBody>
                  <a:tcPr/>
                </a:tc>
                <a:tc>
                  <a:txBody>
                    <a:bodyPr/>
                    <a:lstStyle/>
                    <a:p>
                      <a:pPr algn="ctr">
                        <a:lnSpc>
                          <a:spcPct val="115000"/>
                        </a:lnSpc>
                        <a:spcAft>
                          <a:spcPts val="0"/>
                        </a:spcAft>
                      </a:pPr>
                      <a:r>
                        <a:rPr lang="fr-FR" sz="1600">
                          <a:effectLst/>
                        </a:rPr>
                        <a:t>Papillon</a:t>
                      </a:r>
                      <a:endParaRPr lang="fr-FR" sz="1600">
                        <a:effectLst/>
                        <a:latin typeface="Calibri"/>
                        <a:ea typeface="Times New Roman"/>
                        <a:cs typeface="Times New Roman"/>
                      </a:endParaRPr>
                    </a:p>
                  </a:txBody>
                  <a:tcPr marL="54701" marR="54701" marT="0" marB="0"/>
                </a:tc>
                <a:tc gridSpan="2">
                  <a:txBody>
                    <a:bodyPr/>
                    <a:lstStyle/>
                    <a:p>
                      <a:pPr algn="ctr">
                        <a:lnSpc>
                          <a:spcPct val="115000"/>
                        </a:lnSpc>
                        <a:spcAft>
                          <a:spcPts val="0"/>
                        </a:spcAft>
                      </a:pPr>
                      <a:r>
                        <a:rPr lang="fr-FR" sz="1600">
                          <a:effectLst/>
                        </a:rPr>
                        <a:t>Flute de pan</a:t>
                      </a:r>
                      <a:endParaRPr lang="fr-FR" sz="1600">
                        <a:effectLst/>
                        <a:latin typeface="Calibri"/>
                        <a:ea typeface="Times New Roman"/>
                        <a:cs typeface="Times New Roman"/>
                      </a:endParaRPr>
                    </a:p>
                  </a:txBody>
                  <a:tcPr marL="54701" marR="54701" marT="0" marB="0"/>
                </a:tc>
                <a:tc hMerge="1">
                  <a:txBody>
                    <a:bodyPr/>
                    <a:lstStyle/>
                    <a:p>
                      <a:endParaRPr lang="fr-FR"/>
                    </a:p>
                  </a:txBody>
                  <a:tcPr/>
                </a:tc>
                <a:tc gridSpan="2">
                  <a:txBody>
                    <a:bodyPr/>
                    <a:lstStyle/>
                    <a:p>
                      <a:pPr algn="ctr">
                        <a:lnSpc>
                          <a:spcPct val="115000"/>
                        </a:lnSpc>
                        <a:spcAft>
                          <a:spcPts val="0"/>
                        </a:spcAft>
                      </a:pPr>
                      <a:r>
                        <a:rPr lang="fr-FR" sz="1600">
                          <a:effectLst/>
                        </a:rPr>
                        <a:t>Gigogne</a:t>
                      </a:r>
                      <a:endParaRPr lang="fr-FR" sz="1600">
                        <a:effectLst/>
                        <a:latin typeface="Calibri"/>
                        <a:ea typeface="Times New Roman"/>
                        <a:cs typeface="Times New Roman"/>
                      </a:endParaRPr>
                    </a:p>
                  </a:txBody>
                  <a:tcPr marL="54701" marR="54701" marT="0" marB="0"/>
                </a:tc>
                <a:tc hMerge="1">
                  <a:txBody>
                    <a:bodyPr/>
                    <a:lstStyle/>
                    <a:p>
                      <a:endParaRPr lang="fr-FR"/>
                    </a:p>
                  </a:txBody>
                  <a:tcPr/>
                </a:tc>
              </a:tr>
              <a:tr h="294310">
                <a:tc>
                  <a:txBody>
                    <a:bodyPr/>
                    <a:lstStyle/>
                    <a:p>
                      <a:pPr algn="ctr">
                        <a:lnSpc>
                          <a:spcPct val="115000"/>
                        </a:lnSpc>
                        <a:spcAft>
                          <a:spcPts val="0"/>
                        </a:spcAft>
                      </a:pPr>
                      <a:r>
                        <a:rPr lang="fr-FR" sz="1600">
                          <a:effectLst/>
                        </a:rPr>
                        <a:t>Temps</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1’12’’</a:t>
                      </a:r>
                      <a:endParaRPr lang="fr-FR" sz="1600">
                        <a:effectLst/>
                        <a:latin typeface="Calibri"/>
                        <a:ea typeface="Times New Roman"/>
                        <a:cs typeface="Times New Roman"/>
                      </a:endParaRPr>
                    </a:p>
                  </a:txBody>
                  <a:tcPr marL="54701" marR="54701" marT="0" marB="0"/>
                </a:tc>
              </a:tr>
              <a:tr h="465205">
                <a:tc>
                  <a:txBody>
                    <a:bodyPr/>
                    <a:lstStyle/>
                    <a:p>
                      <a:pPr algn="ctr">
                        <a:lnSpc>
                          <a:spcPct val="115000"/>
                        </a:lnSpc>
                        <a:spcAft>
                          <a:spcPts val="0"/>
                        </a:spcAft>
                      </a:pPr>
                      <a:r>
                        <a:rPr lang="fr-FR" sz="1600">
                          <a:effectLst/>
                        </a:rPr>
                        <a:t>5 km/h</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A=41m</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 </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dirty="0">
                          <a:effectLst/>
                        </a:rPr>
                        <a:t>50/0</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 </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25</a:t>
                      </a:r>
                      <a:endParaRPr lang="fr-FR" sz="1600">
                        <a:effectLst/>
                        <a:latin typeface="Calibri"/>
                        <a:ea typeface="Times New Roman"/>
                        <a:cs typeface="Times New Roman"/>
                      </a:endParaRPr>
                    </a:p>
                  </a:txBody>
                  <a:tcPr marL="54701" marR="54701" marT="0" marB="0"/>
                </a:tc>
              </a:tr>
              <a:tr h="294310">
                <a:tc>
                  <a:txBody>
                    <a:bodyPr/>
                    <a:lstStyle/>
                    <a:p>
                      <a:pPr algn="ctr">
                        <a:lnSpc>
                          <a:spcPct val="115000"/>
                        </a:lnSpc>
                        <a:spcAft>
                          <a:spcPts val="0"/>
                        </a:spcAft>
                      </a:pPr>
                      <a:r>
                        <a:rPr lang="fr-FR" sz="1600">
                          <a:effectLst/>
                        </a:rPr>
                        <a:t>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 25m</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25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30</a:t>
                      </a:r>
                      <a:endParaRPr lang="fr-FR" sz="1600">
                        <a:effectLst/>
                        <a:latin typeface="Calibri"/>
                        <a:ea typeface="Times New Roman"/>
                        <a:cs typeface="Times New Roman"/>
                      </a:endParaRPr>
                    </a:p>
                  </a:txBody>
                  <a:tcPr marL="54701" marR="54701" marT="0" marB="0"/>
                </a:tc>
              </a:tr>
              <a:tr h="420504">
                <a:tc>
                  <a:txBody>
                    <a:bodyPr/>
                    <a:lstStyle/>
                    <a:p>
                      <a:pPr algn="ctr">
                        <a:lnSpc>
                          <a:spcPct val="115000"/>
                        </a:lnSpc>
                        <a:spcAft>
                          <a:spcPts val="0"/>
                        </a:spcAft>
                      </a:pPr>
                      <a:r>
                        <a:rPr lang="fr-FR" sz="1600">
                          <a:effectLst/>
                        </a:rPr>
                        <a:t>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50/8.3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50/20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dirty="0">
                          <a:effectLst/>
                        </a:rPr>
                        <a:t>R:25 +C:8</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29</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35</a:t>
                      </a:r>
                      <a:endParaRPr lang="fr-FR" sz="1600">
                        <a:effectLst/>
                        <a:latin typeface="Calibri"/>
                        <a:ea typeface="Times New Roman"/>
                        <a:cs typeface="Times New Roman"/>
                      </a:endParaRPr>
                    </a:p>
                  </a:txBody>
                  <a:tcPr marL="54701" marR="54701" marT="0" marB="0"/>
                </a:tc>
              </a:tr>
              <a:tr h="420504">
                <a:tc>
                  <a:txBody>
                    <a:bodyPr/>
                    <a:lstStyle/>
                    <a:p>
                      <a:pPr algn="ctr">
                        <a:lnSpc>
                          <a:spcPct val="115000"/>
                        </a:lnSpc>
                        <a:spcAft>
                          <a:spcPts val="0"/>
                        </a:spcAft>
                      </a:pPr>
                      <a:r>
                        <a:rPr lang="fr-FR" sz="1600">
                          <a:effectLst/>
                        </a:rPr>
                        <a:t>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50/16.6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50/30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R:25+C:17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33.3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40</a:t>
                      </a:r>
                      <a:endParaRPr lang="fr-FR" sz="1600">
                        <a:effectLst/>
                        <a:latin typeface="Calibri"/>
                        <a:ea typeface="Times New Roman"/>
                        <a:cs typeface="Times New Roman"/>
                      </a:endParaRPr>
                    </a:p>
                  </a:txBody>
                  <a:tcPr marL="54701" marR="54701" marT="0" marB="0"/>
                </a:tc>
              </a:tr>
              <a:tr h="294310">
                <a:tc>
                  <a:txBody>
                    <a:bodyPr/>
                    <a:lstStyle/>
                    <a:p>
                      <a:pPr algn="ctr">
                        <a:lnSpc>
                          <a:spcPct val="115000"/>
                        </a:lnSpc>
                        <a:spcAft>
                          <a:spcPts val="0"/>
                        </a:spcAft>
                      </a:pPr>
                      <a:r>
                        <a:rPr lang="fr-FR" sz="1600">
                          <a:effectLst/>
                        </a:rPr>
                        <a:t>9</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50/24.9</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50/40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75</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90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37.5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45</a:t>
                      </a:r>
                      <a:endParaRPr lang="fr-FR" sz="1600">
                        <a:effectLst/>
                        <a:latin typeface="Calibri"/>
                        <a:ea typeface="Times New Roman"/>
                        <a:cs typeface="Times New Roman"/>
                      </a:endParaRPr>
                    </a:p>
                  </a:txBody>
                  <a:tcPr marL="54701" marR="54701" marT="0" marB="0"/>
                </a:tc>
              </a:tr>
              <a:tr h="420504">
                <a:tc>
                  <a:txBody>
                    <a:bodyPr/>
                    <a:lstStyle/>
                    <a:p>
                      <a:pPr algn="ctr">
                        <a:lnSpc>
                          <a:spcPct val="115000"/>
                        </a:lnSpc>
                        <a:spcAft>
                          <a:spcPts val="0"/>
                        </a:spcAft>
                      </a:pPr>
                      <a:r>
                        <a:rPr lang="fr-FR" sz="1600">
                          <a:effectLst/>
                        </a:rPr>
                        <a:t>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50/33.2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R:35+C:13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41.6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92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50/41.5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50/60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R:35+C:22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92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45.8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55</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50/49.8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50/70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R:35+C:30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120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60</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50/58.1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50/80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R:35+C:38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130</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54</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65</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14</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50/66.4</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50/90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R:35+C:47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140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58.2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70</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125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50/74.7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R:35+C:55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125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62.4</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75</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133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50/83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60/100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R:35+C:63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133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160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66.5</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80</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142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50/91.3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60/110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R:35+C:72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142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170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85</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50/99.6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70/110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R:35+C:80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180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90</a:t>
                      </a:r>
                      <a:endParaRPr lang="fr-FR" sz="1600" dirty="0">
                        <a:effectLst/>
                        <a:latin typeface="Calibri"/>
                        <a:ea typeface="Times New Roman"/>
                        <a:cs typeface="Times New Roman"/>
                      </a:endParaRPr>
                    </a:p>
                  </a:txBody>
                  <a:tcPr marL="54701" marR="54701" marT="0"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Jouer sur les formes pour surprendre, crée de la nouveauté</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Forme de travail en course</a:t>
            </a:r>
            <a:endParaRPr lang="fr-FR" dirty="0"/>
          </a:p>
        </p:txBody>
      </p:sp>
      <p:sp>
        <p:nvSpPr>
          <p:cNvPr id="3" name="Espace réservé du contenu 2"/>
          <p:cNvSpPr>
            <a:spLocks noGrp="1"/>
          </p:cNvSpPr>
          <p:nvPr>
            <p:ph sz="quarter" idx="1"/>
          </p:nvPr>
        </p:nvSpPr>
        <p:spPr>
          <a:xfrm>
            <a:off x="301752" y="1527047"/>
            <a:ext cx="8503920" cy="5002243"/>
          </a:xfrm>
        </p:spPr>
        <p:txBody>
          <a:bodyPr>
            <a:normAutofit fontScale="85000" lnSpcReduction="20000"/>
          </a:bodyPr>
          <a:lstStyle/>
          <a:p>
            <a:r>
              <a:rPr lang="fr-FR" b="1" dirty="0" smtClean="0"/>
              <a:t>En continu: </a:t>
            </a:r>
          </a:p>
          <a:p>
            <a:pPr lvl="1"/>
            <a:r>
              <a:rPr lang="fr-FR" dirty="0" smtClean="0"/>
              <a:t>la course en continue sollicite la capacité aérobie ou l’endurance fondamentale, récup à la fin</a:t>
            </a:r>
          </a:p>
          <a:p>
            <a:r>
              <a:rPr lang="fr-FR" b="1" dirty="0" err="1" smtClean="0"/>
              <a:t>Fartlek</a:t>
            </a:r>
            <a:r>
              <a:rPr lang="fr-FR" dirty="0" smtClean="0"/>
              <a:t>: </a:t>
            </a:r>
          </a:p>
          <a:p>
            <a:pPr lvl="1"/>
            <a:r>
              <a:rPr lang="fr-FR" dirty="0" smtClean="0"/>
              <a:t>Travail en continu associant des variations de vitesse. Jeu avec des variations de vitesse. Certaines phases sont plus rapides, d'autres plus lentes.</a:t>
            </a:r>
          </a:p>
          <a:p>
            <a:r>
              <a:rPr lang="fr-FR" b="1" dirty="0" smtClean="0"/>
              <a:t>Travail intermittent:</a:t>
            </a:r>
          </a:p>
          <a:p>
            <a:pPr lvl="1"/>
            <a:r>
              <a:rPr lang="fr-FR" b="1" dirty="0" smtClean="0"/>
              <a:t>Proche VMA, </a:t>
            </a:r>
            <a:r>
              <a:rPr lang="fr-FR" dirty="0" smtClean="0"/>
              <a:t>récupérations assez courtes, comprise entre le temps d’effort et sa moitié. Amplitude FC faible. Court-court, long-long…</a:t>
            </a:r>
          </a:p>
          <a:p>
            <a:r>
              <a:rPr lang="fr-FR" b="1" dirty="0" err="1" smtClean="0"/>
              <a:t>Intervall-Training</a:t>
            </a:r>
            <a:r>
              <a:rPr lang="fr-FR" dirty="0" smtClean="0"/>
              <a:t>: </a:t>
            </a:r>
          </a:p>
          <a:p>
            <a:pPr lvl="1"/>
            <a:r>
              <a:rPr lang="fr-FR" dirty="0" smtClean="0"/>
              <a:t>Amplitude entre FC de </a:t>
            </a:r>
            <a:r>
              <a:rPr lang="fr-FR" dirty="0" err="1" smtClean="0"/>
              <a:t>recup</a:t>
            </a:r>
            <a:r>
              <a:rPr lang="fr-FR" dirty="0" smtClean="0"/>
              <a:t> et FC d’exercice est élevée</a:t>
            </a:r>
          </a:p>
          <a:p>
            <a:r>
              <a:rPr lang="fr-FR" b="1" dirty="0" smtClean="0"/>
              <a:t>Fractionné: </a:t>
            </a:r>
          </a:p>
          <a:p>
            <a:pPr lvl="1"/>
            <a:r>
              <a:rPr lang="fr-FR" dirty="0" smtClean="0"/>
              <a:t>Prendre la distance de référence, de la diviser par 2 ou 3 et d’ajouter éventuellement jusqu’à 10% environ à la distance totale. Course à l’allure spécifique de la compétition.</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séances</a:t>
            </a:r>
            <a:endParaRPr lang="fr-FR" dirty="0"/>
          </a:p>
        </p:txBody>
      </p:sp>
      <p:sp>
        <p:nvSpPr>
          <p:cNvPr id="3" name="Espace réservé du contenu 2"/>
          <p:cNvSpPr>
            <a:spLocks noGrp="1"/>
          </p:cNvSpPr>
          <p:nvPr>
            <p:ph sz="quarter" idx="1"/>
          </p:nvPr>
        </p:nvSpPr>
        <p:spPr/>
        <p:txBody>
          <a:bodyPr/>
          <a:lstStyle/>
          <a:p>
            <a:r>
              <a:rPr lang="fr-FR" dirty="0" smtClean="0"/>
              <a:t>On peut aussi décliner les formes: (et les multiplier éventuellement)</a:t>
            </a:r>
          </a:p>
          <a:p>
            <a:pPr lvl="1"/>
            <a:r>
              <a:rPr lang="fr-FR" dirty="0" smtClean="0"/>
              <a:t>Vague</a:t>
            </a:r>
          </a:p>
          <a:p>
            <a:pPr lvl="1"/>
            <a:r>
              <a:rPr lang="fr-FR" dirty="0" smtClean="0"/>
              <a:t>Escalier</a:t>
            </a:r>
          </a:p>
          <a:p>
            <a:pPr lvl="1"/>
            <a:r>
              <a:rPr lang="fr-FR" dirty="0" smtClean="0"/>
              <a:t>Pyramide complète: 1’/2’/3’/2’/1’</a:t>
            </a:r>
          </a:p>
          <a:p>
            <a:pPr lvl="1"/>
            <a:r>
              <a:rPr lang="fr-FR" dirty="0" smtClean="0"/>
              <a:t>Pyramide descendante: 10’/8’/6’</a:t>
            </a:r>
          </a:p>
          <a:p>
            <a:pPr lvl="1"/>
            <a:r>
              <a:rPr lang="fr-FR" dirty="0" smtClean="0"/>
              <a:t>Pyramide montante:  (2’/3’/5’) X2</a:t>
            </a:r>
          </a:p>
          <a:p>
            <a:pPr lvl="1"/>
            <a:r>
              <a:rPr lang="fr-FR" dirty="0" smtClean="0"/>
              <a:t>Bloc homogène 10 X 1’/1’</a:t>
            </a:r>
          </a:p>
          <a:p>
            <a:pPr lvl="1"/>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3451448"/>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Préambule</a:t>
            </a:r>
            <a:endParaRPr lang="fr-FR" dirty="0"/>
          </a:p>
        </p:txBody>
      </p:sp>
      <p:graphicFrame>
        <p:nvGraphicFramePr>
          <p:cNvPr id="4" name="Espace réservé du contenu 3"/>
          <p:cNvGraphicFramePr>
            <a:graphicFrameLocks noGrp="1"/>
          </p:cNvGraphicFramePr>
          <p:nvPr>
            <p:ph sz="quarter" idx="1"/>
          </p:nvPr>
        </p:nvGraphicFramePr>
        <p:xfrm>
          <a:off x="301625" y="1527175"/>
          <a:ext cx="8504238" cy="4947919"/>
        </p:xfrm>
        <a:graphic>
          <a:graphicData uri="http://schemas.openxmlformats.org/drawingml/2006/table">
            <a:tbl>
              <a:tblPr firstRow="1" bandRow="1">
                <a:tableStyleId>{5C22544A-7EE6-4342-B048-85BDC9FD1C3A}</a:tableStyleId>
              </a:tblPr>
              <a:tblGrid>
                <a:gridCol w="2741136"/>
                <a:gridCol w="5763102"/>
              </a:tblGrid>
              <a:tr h="370840">
                <a:tc>
                  <a:txBody>
                    <a:bodyPr/>
                    <a:lstStyle/>
                    <a:p>
                      <a:r>
                        <a:rPr lang="fr-FR" dirty="0" smtClean="0"/>
                        <a:t>Types d’effort</a:t>
                      </a:r>
                      <a:endParaRPr lang="fr-FR" dirty="0"/>
                    </a:p>
                  </a:txBody>
                  <a:tcPr/>
                </a:tc>
                <a:tc>
                  <a:txBody>
                    <a:bodyPr/>
                    <a:lstStyle/>
                    <a:p>
                      <a:r>
                        <a:rPr lang="fr-FR" dirty="0" smtClean="0"/>
                        <a:t>Formes</a:t>
                      </a:r>
                      <a:endParaRPr lang="fr-FR" dirty="0"/>
                    </a:p>
                  </a:txBody>
                  <a:tcPr/>
                </a:tc>
              </a:tr>
              <a:tr h="370840">
                <a:tc>
                  <a:txBody>
                    <a:bodyPr/>
                    <a:lstStyle/>
                    <a:p>
                      <a:r>
                        <a:rPr lang="fr-FR" dirty="0" smtClean="0"/>
                        <a:t>Endurance Fondamentale</a:t>
                      </a:r>
                      <a:endParaRPr lang="fr-FR" dirty="0"/>
                    </a:p>
                  </a:txBody>
                  <a:tcPr/>
                </a:tc>
                <a:tc>
                  <a:txBody>
                    <a:bodyPr/>
                    <a:lstStyle/>
                    <a:p>
                      <a:r>
                        <a:rPr lang="fr-FR" dirty="0" smtClean="0"/>
                        <a:t>Continue, </a:t>
                      </a:r>
                      <a:r>
                        <a:rPr lang="fr-FR" dirty="0" err="1" smtClean="0"/>
                        <a:t>fartlek</a:t>
                      </a:r>
                      <a:endParaRPr lang="fr-FR" dirty="0" smtClean="0"/>
                    </a:p>
                    <a:p>
                      <a:r>
                        <a:rPr lang="fr-FR" dirty="0" smtClean="0"/>
                        <a:t>Allure constante ou  progressive ou </a:t>
                      </a:r>
                      <a:r>
                        <a:rPr lang="fr-FR" dirty="0" err="1" smtClean="0"/>
                        <a:t>degressive</a:t>
                      </a:r>
                      <a:r>
                        <a:rPr lang="fr-FR" dirty="0" smtClean="0"/>
                        <a:t>, escalier, vague</a:t>
                      </a:r>
                    </a:p>
                  </a:txBody>
                  <a:tcPr/>
                </a:tc>
              </a:tr>
              <a:tr h="370840">
                <a:tc>
                  <a:txBody>
                    <a:bodyPr/>
                    <a:lstStyle/>
                    <a:p>
                      <a:r>
                        <a:rPr lang="fr-FR" dirty="0" smtClean="0"/>
                        <a:t>Capacité aérobie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Continue, </a:t>
                      </a:r>
                      <a:r>
                        <a:rPr lang="fr-FR" dirty="0" err="1" smtClean="0"/>
                        <a:t>fartlek</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Allure constante ou  progressive ou </a:t>
                      </a:r>
                      <a:r>
                        <a:rPr lang="fr-FR" dirty="0" err="1" smtClean="0"/>
                        <a:t>degressive</a:t>
                      </a:r>
                      <a:r>
                        <a:rPr lang="fr-FR" dirty="0" smtClean="0"/>
                        <a:t>, escalier, vague</a:t>
                      </a:r>
                    </a:p>
                  </a:txBody>
                  <a:tcPr/>
                </a:tc>
              </a:tr>
              <a:tr h="370840">
                <a:tc>
                  <a:txBody>
                    <a:bodyPr/>
                    <a:lstStyle/>
                    <a:p>
                      <a:r>
                        <a:rPr lang="fr-FR" dirty="0" smtClean="0"/>
                        <a:t>Seuil</a:t>
                      </a:r>
                      <a:endParaRPr lang="fr-FR" dirty="0"/>
                    </a:p>
                  </a:txBody>
                  <a:tcPr/>
                </a:tc>
                <a:tc>
                  <a:txBody>
                    <a:bodyPr/>
                    <a:lstStyle/>
                    <a:p>
                      <a:r>
                        <a:rPr lang="fr-FR" dirty="0" smtClean="0"/>
                        <a:t>Blocs à intensité constante</a:t>
                      </a:r>
                      <a:endParaRPr lang="fr-FR" dirty="0"/>
                    </a:p>
                  </a:txBody>
                  <a:tcPr/>
                </a:tc>
              </a:tr>
              <a:tr h="370840">
                <a:tc>
                  <a:txBody>
                    <a:bodyPr/>
                    <a:lstStyle/>
                    <a:p>
                      <a:r>
                        <a:rPr lang="fr-FR" dirty="0" smtClean="0"/>
                        <a:t>Puissance</a:t>
                      </a:r>
                      <a:r>
                        <a:rPr lang="fr-FR" baseline="0" dirty="0" smtClean="0"/>
                        <a:t> aérobie</a:t>
                      </a:r>
                      <a:endParaRPr lang="fr-FR" dirty="0"/>
                    </a:p>
                  </a:txBody>
                  <a:tcPr/>
                </a:tc>
                <a:tc>
                  <a:txBody>
                    <a:bodyPr/>
                    <a:lstStyle/>
                    <a:p>
                      <a:r>
                        <a:rPr lang="fr-FR" dirty="0" err="1" smtClean="0"/>
                        <a:t>Interval</a:t>
                      </a:r>
                      <a:r>
                        <a:rPr lang="fr-FR" baseline="0" dirty="0" smtClean="0"/>
                        <a:t> training, Intermittent, </a:t>
                      </a:r>
                      <a:r>
                        <a:rPr lang="fr-FR" baseline="0" dirty="0" err="1" smtClean="0"/>
                        <a:t>Fartlek</a:t>
                      </a:r>
                      <a:endParaRPr lang="fr-FR" baseline="0" dirty="0" smtClean="0"/>
                    </a:p>
                    <a:p>
                      <a:r>
                        <a:rPr lang="fr-FR" baseline="0" dirty="0" smtClean="0"/>
                        <a:t>Pyramide, Pyramide montante, Pyramide descendante, série unique ou plurielle  (intensité constante ou variable)</a:t>
                      </a:r>
                      <a:endParaRPr lang="fr-FR" dirty="0" smtClean="0"/>
                    </a:p>
                  </a:txBody>
                  <a:tcPr/>
                </a:tc>
              </a:tr>
              <a:tr h="370840">
                <a:tc>
                  <a:txBody>
                    <a:bodyPr/>
                    <a:lstStyle/>
                    <a:p>
                      <a:r>
                        <a:rPr lang="fr-FR" dirty="0" smtClean="0"/>
                        <a:t>Puissance</a:t>
                      </a:r>
                      <a:r>
                        <a:rPr lang="fr-FR" baseline="0" dirty="0" smtClean="0"/>
                        <a:t> maximale aérobie</a:t>
                      </a:r>
                      <a:endParaRPr lang="fr-FR" dirty="0"/>
                    </a:p>
                  </a:txBody>
                  <a:tcPr/>
                </a:tc>
                <a:tc>
                  <a:txBody>
                    <a:bodyPr/>
                    <a:lstStyle/>
                    <a:p>
                      <a:r>
                        <a:rPr lang="fr-FR" dirty="0" err="1" smtClean="0"/>
                        <a:t>Interval</a:t>
                      </a:r>
                      <a:r>
                        <a:rPr lang="fr-FR" baseline="0" dirty="0" smtClean="0"/>
                        <a:t> training, Intermittent, (fractionné)</a:t>
                      </a:r>
                    </a:p>
                    <a:p>
                      <a:r>
                        <a:rPr lang="fr-FR" baseline="0" dirty="0" smtClean="0"/>
                        <a:t>Pyramide, Pyramide montante, Pyramide descendante, série unique ou plurielle (intensité constante ou variable)</a:t>
                      </a:r>
                      <a:endParaRPr lang="fr-FR" dirty="0" smtClean="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Mieux se connaitre pour…</a:t>
            </a:r>
            <a:endParaRPr lang="fr-FR" dirty="0"/>
          </a:p>
        </p:txBody>
      </p:sp>
      <p:sp>
        <p:nvSpPr>
          <p:cNvPr id="3" name="Espace réservé du contenu 2"/>
          <p:cNvSpPr>
            <a:spLocks noGrp="1"/>
          </p:cNvSpPr>
          <p:nvPr>
            <p:ph sz="quarter" idx="1"/>
          </p:nvPr>
        </p:nvSpPr>
        <p:spPr/>
        <p:txBody>
          <a:bodyPr/>
          <a:lstStyle/>
          <a:p>
            <a:endParaRPr lang="fr-FR" dirty="0" smtClean="0"/>
          </a:p>
          <a:p>
            <a:endParaRPr lang="fr-FR" dirty="0" smtClean="0"/>
          </a:p>
          <a:p>
            <a:r>
              <a:rPr lang="fr-FR" dirty="0" smtClean="0"/>
              <a:t>S’</a:t>
            </a:r>
            <a:r>
              <a:rPr lang="fr-FR" dirty="0" err="1" smtClean="0"/>
              <a:t>auto-déterminer</a:t>
            </a:r>
            <a:r>
              <a:rPr lang="fr-FR" dirty="0" smtClean="0"/>
              <a:t> pour prendre du plaisir (CP5)</a:t>
            </a:r>
            <a:endParaRPr lang="fr-FR" dirty="0"/>
          </a:p>
        </p:txBody>
      </p:sp>
      <p:sp>
        <p:nvSpPr>
          <p:cNvPr id="4" name="Ellipse 3"/>
          <p:cNvSpPr/>
          <p:nvPr/>
        </p:nvSpPr>
        <p:spPr>
          <a:xfrm>
            <a:off x="6949440" y="1610428"/>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r>
              <a:rPr lang="fr-FR" dirty="0" smtClean="0"/>
              <a:t>P4</a:t>
            </a:r>
            <a:endParaRPr lang="fr-FR" dirty="0"/>
          </a:p>
        </p:txBody>
      </p:sp>
      <p:sp>
        <p:nvSpPr>
          <p:cNvPr id="5" name="Ellipse 4"/>
          <p:cNvSpPr/>
          <p:nvPr/>
        </p:nvSpPr>
        <p:spPr>
          <a:xfrm>
            <a:off x="7772400" y="16002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P5</a:t>
            </a: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AutoShape 2"/>
          <p:cNvSpPr>
            <a:spLocks noGrp="1" noChangeArrowheads="1"/>
          </p:cNvSpPr>
          <p:nvPr>
            <p:ph type="title" idx="4294967295"/>
          </p:nvPr>
        </p:nvSpPr>
        <p:spPr>
          <a:xfrm>
            <a:off x="914400" y="0"/>
            <a:ext cx="8229600" cy="508000"/>
          </a:xfrm>
        </p:spPr>
        <p:txBody>
          <a:bodyPr>
            <a:normAutofit fontScale="90000"/>
          </a:bodyPr>
          <a:lstStyle/>
          <a:p>
            <a:pPr eaLnBrk="1" hangingPunct="1"/>
            <a:r>
              <a:rPr lang="fr-FR" b="0" dirty="0" smtClean="0"/>
              <a:t>Analyse des sensations :</a:t>
            </a:r>
          </a:p>
        </p:txBody>
      </p:sp>
      <p:graphicFrame>
        <p:nvGraphicFramePr>
          <p:cNvPr id="3120" name="Group 48"/>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7600217"/>
              </p:ext>
            </p:extLst>
          </p:nvPr>
        </p:nvGraphicFramePr>
        <p:xfrm>
          <a:off x="80963" y="507999"/>
          <a:ext cx="9099549" cy="5826872"/>
        </p:xfrm>
        <a:graphic>
          <a:graphicData uri="http://schemas.openxmlformats.org/drawingml/2006/table">
            <a:tbl>
              <a:tblPr/>
              <a:tblGrid>
                <a:gridCol w="3554933"/>
                <a:gridCol w="5544616"/>
              </a:tblGrid>
              <a:tr h="504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cs typeface="Times New Roman" pitchFamily="18" charset="0"/>
                        </a:rPr>
                        <a:t>Quantifier</a:t>
                      </a:r>
                      <a:endParaRPr kumimoji="0" lang="fr-FR" sz="2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cs typeface="Times New Roman" pitchFamily="18" charset="0"/>
                        </a:rPr>
                        <a:t>Indicateurs à donner à l’élève</a:t>
                      </a: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428">
                <a:tc row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cs typeface="Times New Roman" pitchFamily="18" charset="0"/>
                        </a:rPr>
                        <a:t>1 : Repérer la difficulté de l’effort par des </a:t>
                      </a:r>
                      <a:r>
                        <a:rPr kumimoji="0" lang="fr-FR" sz="1600" b="0" i="0" u="none" strike="noStrike" cap="none" normalizeH="0" baseline="0" dirty="0" err="1" smtClean="0">
                          <a:ln>
                            <a:noFill/>
                          </a:ln>
                          <a:solidFill>
                            <a:schemeClr val="tx1"/>
                          </a:solidFill>
                          <a:effectLst/>
                          <a:latin typeface="Times New Roman" pitchFamily="18" charset="0"/>
                          <a:cs typeface="Times New Roman" pitchFamily="18" charset="0"/>
                        </a:rPr>
                        <a:t>smileys</a:t>
                      </a:r>
                      <a:r>
                        <a:rPr kumimoji="0" lang="fr-FR" sz="1600" b="0" i="0" u="none" strike="noStrike" cap="none" normalizeH="0" baseline="0" dirty="0" smtClean="0">
                          <a:ln>
                            <a:noFill/>
                          </a:ln>
                          <a:solidFill>
                            <a:schemeClr val="tx1"/>
                          </a:solidFill>
                          <a:effectLst/>
                          <a:latin typeface="Times New Roman" pitchFamily="18" charset="0"/>
                          <a:cs typeface="Times New Roman" pitchFamily="18" charset="0"/>
                        </a:rPr>
                        <a:t> par exemple puis vers échelle (Borg)</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cs typeface="Times New Roman" pitchFamily="18" charset="0"/>
                        </a:rPr>
                        <a:t>2 : Graduer la difficulté de l’effort par rapport  à certains critères personnels (sensations, ressenti) puis qualifier</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imes New Roman" pitchFamily="18" charset="0"/>
                          <a:cs typeface="Times New Roman" pitchFamily="18" charset="0"/>
                        </a:rPr>
                        <a:t>Aspects généraux: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Aisance/ crispation (grimaces)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Fatigue générale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4743">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imes New Roman" pitchFamily="18" charset="0"/>
                          <a:cs typeface="Times New Roman" pitchFamily="18" charset="0"/>
                        </a:rPr>
                        <a:t>Aspect Physio: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Fréquence cardiaque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Fréquence respiratoire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Transpiration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Rougeur, chaleur, brûlure, lourdeur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Possibilité ou non de discussion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Epuisement, signification du décrochage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Difficulté de récupération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4941">
                <a:tc vMerge="1">
                  <a:txBody>
                    <a:bodyPr/>
                    <a:lstStyle/>
                    <a:p>
                      <a:endParaRPr lang="fr-F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imes New Roman" pitchFamily="18" charset="0"/>
                          <a:cs typeface="Times New Roman" pitchFamily="18" charset="0"/>
                        </a:rPr>
                        <a:t>Aspect biomécanique</a:t>
                      </a: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 Foulée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Douleur aux cuisses- difficulté à monter de genoux,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Appuis: écrasement-légèreté</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Amplitude de la foulée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Conditions extérieures : vent, froid, chaleur, pluie, cotes…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2372">
                <a:tc vMerge="1">
                  <a:txBody>
                    <a:bodyPr/>
                    <a:lstStyle/>
                    <a:p>
                      <a:endParaRPr lang="fr-F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imes New Roman" pitchFamily="18" charset="0"/>
                          <a:cs typeface="Times New Roman" pitchFamily="18" charset="0"/>
                        </a:rPr>
                        <a:t>Aspect psycho: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Etat mental lié à l’effort (abnégation/résignation)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Meneur (sensation de vitesse, relayé-relayeur)</a:t>
                      </a:r>
                      <a:endParaRPr kumimoji="0" lang="fr-FR"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AutoShape 2"/>
          <p:cNvSpPr>
            <a:spLocks noGrp="1" noChangeArrowheads="1"/>
          </p:cNvSpPr>
          <p:nvPr>
            <p:ph type="title" idx="4294967295"/>
          </p:nvPr>
        </p:nvSpPr>
        <p:spPr>
          <a:xfrm>
            <a:off x="0" y="260350"/>
            <a:ext cx="8229600" cy="1143000"/>
          </a:xfrm>
        </p:spPr>
        <p:txBody>
          <a:bodyPr/>
          <a:lstStyle/>
          <a:p>
            <a:pPr eaLnBrk="1" hangingPunct="1"/>
            <a:r>
              <a:rPr lang="fr-FR" sz="3200" dirty="0" smtClean="0"/>
              <a:t>Indicateur quantitatif à donner à l ’élève</a:t>
            </a:r>
          </a:p>
        </p:txBody>
      </p:sp>
      <p:grpSp>
        <p:nvGrpSpPr>
          <p:cNvPr id="2" name="Group 6"/>
          <p:cNvGrpSpPr>
            <a:grpSpLocks noChangeAspect="1"/>
          </p:cNvGrpSpPr>
          <p:nvPr/>
        </p:nvGrpSpPr>
        <p:grpSpPr bwMode="auto">
          <a:xfrm>
            <a:off x="82550" y="3170238"/>
            <a:ext cx="228600" cy="342900"/>
            <a:chOff x="2202" y="4642"/>
            <a:chExt cx="1800" cy="2592"/>
          </a:xfrm>
        </p:grpSpPr>
        <p:sp>
          <p:nvSpPr>
            <p:cNvPr id="6164" name="AutoShape 7"/>
            <p:cNvSpPr>
              <a:spLocks noChangeAspect="1" noChangeArrowheads="1" noTextEdit="1"/>
            </p:cNvSpPr>
            <p:nvPr/>
          </p:nvSpPr>
          <p:spPr bwMode="auto">
            <a:xfrm>
              <a:off x="2202" y="4642"/>
              <a:ext cx="1800" cy="2592"/>
            </a:xfrm>
            <a:prstGeom prst="rect">
              <a:avLst/>
            </a:prstGeom>
            <a:noFill/>
            <a:ln w="9525">
              <a:noFill/>
              <a:miter lim="800000"/>
              <a:headEnd/>
              <a:tailEnd/>
            </a:ln>
          </p:spPr>
          <p:txBody>
            <a:bodyPr/>
            <a:lstStyle/>
            <a:p>
              <a:endParaRPr lang="fr-FR"/>
            </a:p>
          </p:txBody>
        </p:sp>
      </p:grpSp>
      <p:grpSp>
        <p:nvGrpSpPr>
          <p:cNvPr id="3" name="Group 4"/>
          <p:cNvGrpSpPr>
            <a:grpSpLocks noChangeAspect="1"/>
          </p:cNvGrpSpPr>
          <p:nvPr/>
        </p:nvGrpSpPr>
        <p:grpSpPr bwMode="auto">
          <a:xfrm>
            <a:off x="82550" y="3170238"/>
            <a:ext cx="228600" cy="342900"/>
            <a:chOff x="2202" y="4642"/>
            <a:chExt cx="1800" cy="2592"/>
          </a:xfrm>
        </p:grpSpPr>
        <p:sp>
          <p:nvSpPr>
            <p:cNvPr id="6163" name="AutoShape 5"/>
            <p:cNvSpPr>
              <a:spLocks noChangeAspect="1" noChangeArrowheads="1" noTextEdit="1"/>
            </p:cNvSpPr>
            <p:nvPr/>
          </p:nvSpPr>
          <p:spPr bwMode="auto">
            <a:xfrm>
              <a:off x="2202" y="4642"/>
              <a:ext cx="1800" cy="2592"/>
            </a:xfrm>
            <a:prstGeom prst="rect">
              <a:avLst/>
            </a:prstGeom>
            <a:noFill/>
            <a:ln w="9525">
              <a:noFill/>
              <a:miter lim="800000"/>
              <a:headEnd/>
              <a:tailEnd/>
            </a:ln>
          </p:spPr>
          <p:txBody>
            <a:bodyPr/>
            <a:lstStyle/>
            <a:p>
              <a:endParaRPr lang="fr-FR"/>
            </a:p>
          </p:txBody>
        </p:sp>
      </p:grpSp>
      <p:sp>
        <p:nvSpPr>
          <p:cNvPr id="6149" name="AutoShape 10"/>
          <p:cNvSpPr>
            <a:spLocks noChangeArrowheads="1"/>
          </p:cNvSpPr>
          <p:nvPr/>
        </p:nvSpPr>
        <p:spPr bwMode="auto">
          <a:xfrm>
            <a:off x="4886325" y="3238500"/>
            <a:ext cx="342900" cy="342900"/>
          </a:xfrm>
          <a:prstGeom prst="smileyFace">
            <a:avLst>
              <a:gd name="adj" fmla="val -4653"/>
            </a:avLst>
          </a:prstGeom>
          <a:solidFill>
            <a:srgbClr val="FFFFFF"/>
          </a:solidFill>
          <a:ln w="9525">
            <a:solidFill>
              <a:srgbClr val="000000"/>
            </a:solidFill>
            <a:round/>
            <a:headEnd/>
            <a:tailEnd/>
          </a:ln>
        </p:spPr>
        <p:txBody>
          <a:bodyPr/>
          <a:lstStyle/>
          <a:p>
            <a:endParaRPr lang="fr-FR"/>
          </a:p>
        </p:txBody>
      </p:sp>
      <p:sp>
        <p:nvSpPr>
          <p:cNvPr id="6150" name="AutoShape 8"/>
          <p:cNvSpPr>
            <a:spLocks noChangeArrowheads="1"/>
          </p:cNvSpPr>
          <p:nvPr/>
        </p:nvSpPr>
        <p:spPr bwMode="auto">
          <a:xfrm>
            <a:off x="8315325" y="3238500"/>
            <a:ext cx="354013" cy="342900"/>
          </a:xfrm>
          <a:prstGeom prst="smileyFace">
            <a:avLst>
              <a:gd name="adj" fmla="val 4653"/>
            </a:avLst>
          </a:prstGeom>
          <a:solidFill>
            <a:srgbClr val="FFFFFF"/>
          </a:solidFill>
          <a:ln w="9525">
            <a:solidFill>
              <a:srgbClr val="000000"/>
            </a:solidFill>
            <a:round/>
            <a:headEnd/>
            <a:tailEnd/>
          </a:ln>
        </p:spPr>
        <p:txBody>
          <a:bodyPr/>
          <a:lstStyle/>
          <a:p>
            <a:endParaRPr lang="fr-FR"/>
          </a:p>
        </p:txBody>
      </p:sp>
      <p:sp>
        <p:nvSpPr>
          <p:cNvPr id="6151" name="AutoShape 9"/>
          <p:cNvSpPr>
            <a:spLocks noChangeArrowheads="1"/>
          </p:cNvSpPr>
          <p:nvPr/>
        </p:nvSpPr>
        <p:spPr bwMode="auto">
          <a:xfrm>
            <a:off x="6715125" y="3238500"/>
            <a:ext cx="342900" cy="342900"/>
          </a:xfrm>
          <a:prstGeom prst="smileyFace">
            <a:avLst>
              <a:gd name="adj" fmla="val 949"/>
            </a:avLst>
          </a:prstGeom>
          <a:solidFill>
            <a:srgbClr val="FFFFFF"/>
          </a:solidFill>
          <a:ln w="9525">
            <a:solidFill>
              <a:srgbClr val="000000"/>
            </a:solidFill>
            <a:round/>
            <a:headEnd/>
            <a:tailEnd/>
          </a:ln>
        </p:spPr>
        <p:txBody>
          <a:bodyPr/>
          <a:lstStyle/>
          <a:p>
            <a:endParaRPr lang="fr-FR"/>
          </a:p>
        </p:txBody>
      </p:sp>
      <p:sp>
        <p:nvSpPr>
          <p:cNvPr id="6152" name="Rectangle 12"/>
          <p:cNvSpPr>
            <a:spLocks noChangeArrowheads="1"/>
          </p:cNvSpPr>
          <p:nvPr/>
        </p:nvSpPr>
        <p:spPr bwMode="auto">
          <a:xfrm>
            <a:off x="82550" y="3170238"/>
            <a:ext cx="4489450" cy="0"/>
          </a:xfrm>
          <a:prstGeom prst="rect">
            <a:avLst/>
          </a:prstGeom>
          <a:noFill/>
          <a:ln w="9525">
            <a:noFill/>
            <a:miter lim="800000"/>
            <a:headEnd/>
            <a:tailEnd/>
          </a:ln>
        </p:spPr>
        <p:txBody>
          <a:bodyPr wrap="none">
            <a:spAutoFit/>
          </a:bodyPr>
          <a:lstStyle/>
          <a:p>
            <a:endParaRPr lang="fr-FR"/>
          </a:p>
        </p:txBody>
      </p:sp>
      <p:sp>
        <p:nvSpPr>
          <p:cNvPr id="6153" name="Rectangle 13"/>
          <p:cNvSpPr>
            <a:spLocks noChangeArrowheads="1"/>
          </p:cNvSpPr>
          <p:nvPr/>
        </p:nvSpPr>
        <p:spPr bwMode="auto">
          <a:xfrm>
            <a:off x="82550" y="3170238"/>
            <a:ext cx="4489450" cy="0"/>
          </a:xfrm>
          <a:prstGeom prst="rect">
            <a:avLst/>
          </a:prstGeom>
          <a:noFill/>
          <a:ln w="9525">
            <a:noFill/>
            <a:miter lim="800000"/>
            <a:headEnd/>
            <a:tailEnd/>
          </a:ln>
        </p:spPr>
        <p:txBody>
          <a:bodyPr wrap="none">
            <a:spAutoFit/>
          </a:bodyPr>
          <a:lstStyle/>
          <a:p>
            <a:r>
              <a:rPr lang="fr-FR" sz="1200">
                <a:solidFill>
                  <a:srgbClr val="000000"/>
                </a:solidFill>
                <a:latin typeface="Times New Roman" pitchFamily="18" charset="0"/>
                <a:ea typeface="Lucida Sans Unicode" pitchFamily="34" charset="0"/>
                <a:cs typeface="Times New Roman" pitchFamily="18" charset="0"/>
              </a:rPr>
              <a:t>      </a:t>
            </a:r>
            <a:endParaRPr lang="fr-FR" sz="1000">
              <a:latin typeface="Times New Roman" pitchFamily="18" charset="0"/>
              <a:ea typeface="Lucida Sans Unicode" pitchFamily="34" charset="0"/>
              <a:cs typeface="Times New Roman" pitchFamily="18" charset="0"/>
            </a:endParaRPr>
          </a:p>
          <a:p>
            <a:pPr eaLnBrk="0" hangingPunct="0"/>
            <a:endParaRPr lang="fr-FR">
              <a:ea typeface="Lucida Sans Unicode" pitchFamily="34" charset="0"/>
              <a:cs typeface="Times New Roman" pitchFamily="18" charset="0"/>
            </a:endParaRPr>
          </a:p>
        </p:txBody>
      </p:sp>
      <p:sp>
        <p:nvSpPr>
          <p:cNvPr id="6154" name="Rectangle 14"/>
          <p:cNvSpPr>
            <a:spLocks noChangeArrowheads="1"/>
          </p:cNvSpPr>
          <p:nvPr/>
        </p:nvSpPr>
        <p:spPr bwMode="auto">
          <a:xfrm>
            <a:off x="82550" y="3170238"/>
            <a:ext cx="4489450" cy="0"/>
          </a:xfrm>
          <a:prstGeom prst="rect">
            <a:avLst/>
          </a:prstGeom>
          <a:noFill/>
          <a:ln w="9525">
            <a:noFill/>
            <a:miter lim="800000"/>
            <a:headEnd/>
            <a:tailEnd/>
          </a:ln>
        </p:spPr>
        <p:txBody>
          <a:bodyPr wrap="none">
            <a:spAutoFit/>
          </a:bodyPr>
          <a:lstStyle/>
          <a:p>
            <a:endParaRPr lang="fr-FR"/>
          </a:p>
        </p:txBody>
      </p:sp>
      <p:graphicFrame>
        <p:nvGraphicFramePr>
          <p:cNvPr id="4127" name="Group 31"/>
          <p:cNvGraphicFramePr>
            <a:graphicFrameLocks noGrp="1"/>
          </p:cNvGraphicFramePr>
          <p:nvPr/>
        </p:nvGraphicFramePr>
        <p:xfrm>
          <a:off x="273050" y="2781300"/>
          <a:ext cx="8870950" cy="2376488"/>
        </p:xfrm>
        <a:graphic>
          <a:graphicData uri="http://schemas.openxmlformats.org/drawingml/2006/table">
            <a:tbl>
              <a:tblPr/>
              <a:tblGrid>
                <a:gridCol w="4489450"/>
                <a:gridCol w="4381500"/>
              </a:tblGrid>
              <a:tr h="2376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J’identifie la difficulté ressentie à la fin de la séance</a:t>
                      </a: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fr-FR"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457200" y="0"/>
            <a:ext cx="8229600" cy="1268760"/>
          </a:xfrm>
        </p:spPr>
        <p:txBody>
          <a:bodyPr>
            <a:normAutofit/>
          </a:bodyPr>
          <a:lstStyle/>
          <a:p>
            <a:pPr eaLnBrk="1" hangingPunct="1"/>
            <a:r>
              <a:rPr lang="fr-FR" dirty="0" smtClean="0"/>
              <a:t>Quantifier la difficulté: Echelle de Borg (1979)</a:t>
            </a:r>
          </a:p>
        </p:txBody>
      </p:sp>
      <p:sp>
        <p:nvSpPr>
          <p:cNvPr id="7171" name="Rectangle 4"/>
          <p:cNvSpPr>
            <a:spLocks noGrp="1" noChangeArrowheads="1"/>
          </p:cNvSpPr>
          <p:nvPr>
            <p:ph sz="half" idx="1"/>
          </p:nvPr>
        </p:nvSpPr>
        <p:spPr>
          <a:xfrm>
            <a:off x="838200" y="2362200"/>
            <a:ext cx="3775075" cy="3724275"/>
          </a:xfrm>
        </p:spPr>
        <p:txBody>
          <a:bodyPr/>
          <a:lstStyle/>
          <a:p>
            <a:pPr eaLnBrk="1" hangingPunct="1"/>
            <a:r>
              <a:rPr lang="fr-FR" sz="2400" dirty="0" smtClean="0"/>
              <a:t>J’identifie la difficulté ressentie dans la réalisation de ma séance</a:t>
            </a:r>
          </a:p>
        </p:txBody>
      </p:sp>
      <p:sp>
        <p:nvSpPr>
          <p:cNvPr id="7172" name="Rectangle 5"/>
          <p:cNvSpPr>
            <a:spLocks noGrp="1" noChangeArrowheads="1"/>
          </p:cNvSpPr>
          <p:nvPr>
            <p:ph sz="half" idx="2"/>
          </p:nvPr>
        </p:nvSpPr>
        <p:spPr>
          <a:xfrm>
            <a:off x="4572000" y="1412776"/>
            <a:ext cx="4248472" cy="4673699"/>
          </a:xfrm>
        </p:spPr>
        <p:txBody>
          <a:bodyPr>
            <a:normAutofit/>
          </a:bodyPr>
          <a:lstStyle/>
          <a:p>
            <a:pPr eaLnBrk="1" hangingPunct="1"/>
            <a:r>
              <a:rPr lang="fr-FR" sz="1400" b="1" dirty="0" smtClean="0"/>
              <a:t>6                                        TRES </a:t>
            </a:r>
            <a:r>
              <a:rPr lang="fr-FR" sz="1400" b="1" dirty="0" err="1" smtClean="0"/>
              <a:t>TRES</a:t>
            </a:r>
            <a:r>
              <a:rPr lang="fr-FR" sz="1400" b="1" dirty="0" smtClean="0"/>
              <a:t> FACILE </a:t>
            </a:r>
          </a:p>
          <a:p>
            <a:pPr eaLnBrk="1" hangingPunct="1"/>
            <a:r>
              <a:rPr lang="fr-FR" sz="1400" b="1" dirty="0" smtClean="0"/>
              <a:t>7    </a:t>
            </a:r>
          </a:p>
          <a:p>
            <a:pPr eaLnBrk="1" hangingPunct="1"/>
            <a:r>
              <a:rPr lang="fr-FR" sz="1400" b="1" dirty="0" smtClean="0"/>
              <a:t>8                                         TRES FACILE </a:t>
            </a:r>
          </a:p>
          <a:p>
            <a:pPr eaLnBrk="1" hangingPunct="1"/>
            <a:r>
              <a:rPr lang="fr-FR" sz="1400" b="1" dirty="0" smtClean="0"/>
              <a:t>9</a:t>
            </a:r>
          </a:p>
          <a:p>
            <a:pPr eaLnBrk="1" hangingPunct="1"/>
            <a:r>
              <a:rPr lang="fr-FR" sz="1400" b="1" dirty="0" smtClean="0"/>
              <a:t>10                                       ASSEZ FACILE </a:t>
            </a:r>
          </a:p>
          <a:p>
            <a:pPr eaLnBrk="1" hangingPunct="1"/>
            <a:r>
              <a:rPr lang="fr-FR" sz="1400" b="1" dirty="0" smtClean="0"/>
              <a:t>11</a:t>
            </a:r>
          </a:p>
          <a:p>
            <a:pPr eaLnBrk="1" hangingPunct="1"/>
            <a:r>
              <a:rPr lang="fr-FR" sz="1400" b="1" dirty="0" smtClean="0"/>
              <a:t>12                                      UN PEU DIFFICILE </a:t>
            </a:r>
          </a:p>
          <a:p>
            <a:pPr eaLnBrk="1" hangingPunct="1"/>
            <a:r>
              <a:rPr lang="fr-FR" sz="1400" b="1" dirty="0" smtClean="0"/>
              <a:t>13</a:t>
            </a:r>
          </a:p>
          <a:p>
            <a:pPr eaLnBrk="1" hangingPunct="1"/>
            <a:r>
              <a:rPr lang="fr-FR" sz="1400" b="1" dirty="0" smtClean="0"/>
              <a:t>14                                      DIFFICILE </a:t>
            </a:r>
          </a:p>
          <a:p>
            <a:pPr eaLnBrk="1" hangingPunct="1"/>
            <a:r>
              <a:rPr lang="fr-FR" sz="1400" b="1" dirty="0" smtClean="0"/>
              <a:t>15</a:t>
            </a:r>
          </a:p>
          <a:p>
            <a:pPr eaLnBrk="1" hangingPunct="1"/>
            <a:r>
              <a:rPr lang="fr-FR" sz="1400" b="1" dirty="0" smtClean="0"/>
              <a:t>16                                      TRES DIFFICILE</a:t>
            </a:r>
          </a:p>
          <a:p>
            <a:pPr eaLnBrk="1" hangingPunct="1"/>
            <a:r>
              <a:rPr lang="fr-FR" sz="1400" b="1" dirty="0" smtClean="0"/>
              <a:t>17</a:t>
            </a:r>
          </a:p>
          <a:p>
            <a:pPr eaLnBrk="1" hangingPunct="1"/>
            <a:r>
              <a:rPr lang="fr-FR" sz="1400" b="1" dirty="0" smtClean="0"/>
              <a:t>18                                      TRES </a:t>
            </a:r>
            <a:r>
              <a:rPr lang="fr-FR" sz="1400" b="1" dirty="0" err="1" smtClean="0"/>
              <a:t>TRES</a:t>
            </a:r>
            <a:r>
              <a:rPr lang="fr-FR" sz="1400" b="1" dirty="0" smtClean="0"/>
              <a:t> DIFFICILE </a:t>
            </a:r>
          </a:p>
          <a:p>
            <a:pPr eaLnBrk="1" hangingPunct="1"/>
            <a:r>
              <a:rPr lang="fr-FR" sz="1400" b="1" dirty="0" smtClean="0"/>
              <a:t>19</a:t>
            </a:r>
          </a:p>
          <a:p>
            <a:pPr eaLnBrk="1" hangingPunct="1"/>
            <a:r>
              <a:rPr lang="fr-FR" sz="1400" b="1" dirty="0" smtClean="0"/>
              <a:t>20                                       </a:t>
            </a:r>
          </a:p>
          <a:p>
            <a:pPr eaLnBrk="1" hangingPunct="1"/>
            <a:endParaRPr lang="fr-FR"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préalable</a:t>
            </a:r>
            <a:endParaRPr lang="fr-FR" dirty="0"/>
          </a:p>
        </p:txBody>
      </p:sp>
      <p:graphicFrame>
        <p:nvGraphicFramePr>
          <p:cNvPr id="5" name="Tableau 4"/>
          <p:cNvGraphicFramePr>
            <a:graphicFrameLocks noGrp="1"/>
          </p:cNvGraphicFramePr>
          <p:nvPr/>
        </p:nvGraphicFramePr>
        <p:xfrm>
          <a:off x="224671" y="2492896"/>
          <a:ext cx="8712972" cy="1152128"/>
        </p:xfrm>
        <a:graphic>
          <a:graphicData uri="http://schemas.openxmlformats.org/drawingml/2006/table">
            <a:tbl>
              <a:tblPr firstRow="1" bandRow="1">
                <a:tableStyleId>{5C22544A-7EE6-4342-B048-85BDC9FD1C3A}</a:tableStyleId>
              </a:tblPr>
              <a:tblGrid>
                <a:gridCol w="968108"/>
                <a:gridCol w="968108"/>
                <a:gridCol w="968108"/>
                <a:gridCol w="968108"/>
                <a:gridCol w="968108"/>
                <a:gridCol w="968108"/>
                <a:gridCol w="968108"/>
                <a:gridCol w="968108"/>
                <a:gridCol w="968108"/>
              </a:tblGrid>
              <a:tr h="422640">
                <a:tc>
                  <a:txBody>
                    <a:bodyPr/>
                    <a:lstStyle/>
                    <a:p>
                      <a:r>
                        <a:rPr lang="fr-FR" dirty="0" smtClean="0"/>
                        <a:t>temps</a:t>
                      </a:r>
                      <a:endParaRPr lang="fr-FR" dirty="0"/>
                    </a:p>
                  </a:txBody>
                  <a:tcPr/>
                </a:tc>
                <a:tc>
                  <a:txBody>
                    <a:bodyPr/>
                    <a:lstStyle/>
                    <a:p>
                      <a:r>
                        <a:rPr lang="fr-FR" dirty="0" smtClean="0"/>
                        <a:t>9’’</a:t>
                      </a:r>
                      <a:endParaRPr lang="fr-FR" dirty="0"/>
                    </a:p>
                  </a:txBody>
                  <a:tcPr/>
                </a:tc>
                <a:tc>
                  <a:txBody>
                    <a:bodyPr/>
                    <a:lstStyle/>
                    <a:p>
                      <a:r>
                        <a:rPr lang="fr-FR" dirty="0" smtClean="0"/>
                        <a:t>18’’</a:t>
                      </a:r>
                      <a:endParaRPr lang="fr-FR" dirty="0"/>
                    </a:p>
                  </a:txBody>
                  <a:tcPr/>
                </a:tc>
                <a:tc>
                  <a:txBody>
                    <a:bodyPr/>
                    <a:lstStyle/>
                    <a:p>
                      <a:r>
                        <a:rPr lang="fr-FR" dirty="0" smtClean="0"/>
                        <a:t>36’’</a:t>
                      </a:r>
                      <a:endParaRPr lang="fr-FR" dirty="0"/>
                    </a:p>
                  </a:txBody>
                  <a:tcPr/>
                </a:tc>
                <a:tc>
                  <a:txBody>
                    <a:bodyPr/>
                    <a:lstStyle/>
                    <a:p>
                      <a:r>
                        <a:rPr lang="fr-FR" dirty="0" smtClean="0"/>
                        <a:t>1’12’’</a:t>
                      </a:r>
                      <a:endParaRPr lang="fr-FR" dirty="0"/>
                    </a:p>
                  </a:txBody>
                  <a:tcPr/>
                </a:tc>
                <a:tc>
                  <a:txBody>
                    <a:bodyPr/>
                    <a:lstStyle/>
                    <a:p>
                      <a:r>
                        <a:rPr lang="fr-FR" dirty="0" smtClean="0"/>
                        <a:t>1’30</a:t>
                      </a:r>
                      <a:endParaRPr lang="fr-FR" dirty="0"/>
                    </a:p>
                  </a:txBody>
                  <a:tcPr/>
                </a:tc>
                <a:tc>
                  <a:txBody>
                    <a:bodyPr/>
                    <a:lstStyle/>
                    <a:p>
                      <a:r>
                        <a:rPr lang="fr-FR" dirty="0" smtClean="0"/>
                        <a:t>3’</a:t>
                      </a:r>
                      <a:endParaRPr lang="fr-FR" dirty="0"/>
                    </a:p>
                  </a:txBody>
                  <a:tcPr/>
                </a:tc>
                <a:tc>
                  <a:txBody>
                    <a:bodyPr/>
                    <a:lstStyle/>
                    <a:p>
                      <a:r>
                        <a:rPr lang="fr-FR" dirty="0" smtClean="0"/>
                        <a:t>6’</a:t>
                      </a:r>
                      <a:endParaRPr lang="fr-FR" dirty="0"/>
                    </a:p>
                  </a:txBody>
                  <a:tcPr/>
                </a:tc>
                <a:tc>
                  <a:txBody>
                    <a:bodyPr/>
                    <a:lstStyle/>
                    <a:p>
                      <a:r>
                        <a:rPr lang="fr-FR" dirty="0" smtClean="0"/>
                        <a:t>9</a:t>
                      </a:r>
                      <a:endParaRPr lang="fr-FR" dirty="0"/>
                    </a:p>
                  </a:txBody>
                  <a:tcPr/>
                </a:tc>
              </a:tr>
              <a:tr h="729488">
                <a:tc>
                  <a:txBody>
                    <a:bodyPr/>
                    <a:lstStyle/>
                    <a:p>
                      <a:r>
                        <a:rPr lang="fr-FR" dirty="0" smtClean="0"/>
                        <a:t>intervalle</a:t>
                      </a:r>
                      <a:endParaRPr lang="fr-FR" dirty="0"/>
                    </a:p>
                  </a:txBody>
                  <a:tcPr/>
                </a:tc>
                <a:tc>
                  <a:txBody>
                    <a:bodyPr/>
                    <a:lstStyle/>
                    <a:p>
                      <a:r>
                        <a:rPr lang="fr-FR" dirty="0" smtClean="0"/>
                        <a:t>2.5m</a:t>
                      </a:r>
                      <a:endParaRPr lang="fr-FR" dirty="0"/>
                    </a:p>
                  </a:txBody>
                  <a:tcPr/>
                </a:tc>
                <a:tc>
                  <a:txBody>
                    <a:bodyPr/>
                    <a:lstStyle/>
                    <a:p>
                      <a:r>
                        <a:rPr lang="fr-FR" dirty="0" smtClean="0"/>
                        <a:t>5m</a:t>
                      </a:r>
                      <a:endParaRPr lang="fr-FR" dirty="0"/>
                    </a:p>
                  </a:txBody>
                  <a:tcPr/>
                </a:tc>
                <a:tc>
                  <a:txBody>
                    <a:bodyPr/>
                    <a:lstStyle/>
                    <a:p>
                      <a:r>
                        <a:rPr lang="fr-FR" dirty="0" smtClean="0"/>
                        <a:t>10m</a:t>
                      </a:r>
                      <a:endParaRPr lang="fr-FR" dirty="0"/>
                    </a:p>
                  </a:txBody>
                  <a:tcPr/>
                </a:tc>
                <a:tc>
                  <a:txBody>
                    <a:bodyPr/>
                    <a:lstStyle/>
                    <a:p>
                      <a:r>
                        <a:rPr lang="fr-FR" dirty="0" smtClean="0"/>
                        <a:t>20m</a:t>
                      </a:r>
                      <a:endParaRPr lang="fr-FR" dirty="0"/>
                    </a:p>
                  </a:txBody>
                  <a:tcPr/>
                </a:tc>
                <a:tc>
                  <a:txBody>
                    <a:bodyPr/>
                    <a:lstStyle/>
                    <a:p>
                      <a:r>
                        <a:rPr lang="fr-FR" dirty="0" smtClean="0"/>
                        <a:t>25m</a:t>
                      </a:r>
                      <a:endParaRPr lang="fr-FR" dirty="0"/>
                    </a:p>
                  </a:txBody>
                  <a:tcPr/>
                </a:tc>
                <a:tc>
                  <a:txBody>
                    <a:bodyPr/>
                    <a:lstStyle/>
                    <a:p>
                      <a:r>
                        <a:rPr lang="fr-FR" dirty="0" smtClean="0"/>
                        <a:t>50m</a:t>
                      </a:r>
                      <a:endParaRPr lang="fr-FR" dirty="0"/>
                    </a:p>
                  </a:txBody>
                  <a:tcPr/>
                </a:tc>
                <a:tc>
                  <a:txBody>
                    <a:bodyPr/>
                    <a:lstStyle/>
                    <a:p>
                      <a:r>
                        <a:rPr lang="fr-FR" dirty="0" smtClean="0"/>
                        <a:t>100m</a:t>
                      </a:r>
                      <a:endParaRPr lang="fr-FR" dirty="0"/>
                    </a:p>
                  </a:txBody>
                  <a:tcPr/>
                </a:tc>
                <a:tc>
                  <a:txBody>
                    <a:bodyPr/>
                    <a:lstStyle/>
                    <a:p>
                      <a:r>
                        <a:rPr lang="fr-FR" dirty="0" smtClean="0"/>
                        <a:t>150m</a:t>
                      </a:r>
                      <a:endParaRPr lang="fr-FR" dirty="0"/>
                    </a:p>
                  </a:txBody>
                  <a:tcPr/>
                </a:tc>
              </a:tr>
            </a:tbl>
          </a:graphicData>
        </a:graphic>
      </p:graphicFrame>
      <p:sp>
        <p:nvSpPr>
          <p:cNvPr id="4" name="Ellipse 3"/>
          <p:cNvSpPr/>
          <p:nvPr/>
        </p:nvSpPr>
        <p:spPr>
          <a:xfrm>
            <a:off x="6802783" y="3964609"/>
            <a:ext cx="773043" cy="695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P8</a:t>
            </a: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FR" dirty="0" smtClean="0"/>
              <a:t>Quantifier l’intensité:</a:t>
            </a:r>
          </a:p>
        </p:txBody>
      </p:sp>
      <p:sp>
        <p:nvSpPr>
          <p:cNvPr id="8195" name="Espace réservé du contenu 2"/>
          <p:cNvSpPr>
            <a:spLocks noGrp="1"/>
          </p:cNvSpPr>
          <p:nvPr>
            <p:ph sz="quarter" idx="1"/>
          </p:nvPr>
        </p:nvSpPr>
        <p:spPr/>
        <p:txBody>
          <a:bodyPr/>
          <a:lstStyle/>
          <a:p>
            <a:pPr algn="just" eaLnBrk="1" hangingPunct="1">
              <a:buFont typeface="Wingdings" pitchFamily="2" charset="2"/>
              <a:buNone/>
            </a:pPr>
            <a:r>
              <a:rPr lang="fr-FR" dirty="0" smtClean="0"/>
              <a:t>TD: J’ai du mal à tenir…Envie d’</a:t>
            </a:r>
            <a:r>
              <a:rPr lang="fr-FR" dirty="0" err="1" smtClean="0"/>
              <a:t>arreter</a:t>
            </a:r>
            <a:endParaRPr lang="fr-FR" dirty="0" smtClean="0"/>
          </a:p>
          <a:p>
            <a:pPr algn="just" eaLnBrk="1" hangingPunct="1">
              <a:buFont typeface="Wingdings" pitchFamily="2" charset="2"/>
              <a:buNone/>
            </a:pPr>
            <a:r>
              <a:rPr lang="fr-FR" dirty="0" smtClean="0"/>
              <a:t>E: Ouf, vivement la fin… il faut que j’y arrive</a:t>
            </a:r>
          </a:p>
          <a:p>
            <a:pPr algn="just" eaLnBrk="1" hangingPunct="1">
              <a:buFont typeface="Wingdings" pitchFamily="2" charset="2"/>
              <a:buNone/>
            </a:pPr>
            <a:r>
              <a:rPr lang="fr-FR" dirty="0" smtClean="0"/>
              <a:t>S: Ca m’éprouve mais je tiendrai jusqu’au bout</a:t>
            </a:r>
          </a:p>
          <a:p>
            <a:pPr algn="just" eaLnBrk="1" hangingPunct="1">
              <a:buFont typeface="Wingdings" pitchFamily="2" charset="2"/>
              <a:buNone/>
            </a:pPr>
            <a:r>
              <a:rPr lang="fr-FR" dirty="0" smtClean="0"/>
              <a:t>F: C’est cool, pas trop dur</a:t>
            </a:r>
          </a:p>
          <a:p>
            <a:pPr algn="just" eaLnBrk="1" hangingPunct="1">
              <a:buFont typeface="Wingdings" pitchFamily="2" charset="2"/>
              <a:buNone/>
            </a:pPr>
            <a:r>
              <a:rPr lang="fr-FR" dirty="0" smtClean="0"/>
              <a:t>TF: Aucune difficulté</a:t>
            </a:r>
          </a:p>
          <a:p>
            <a:pPr eaLnBrk="1" hangingPunct="1">
              <a:buFont typeface="Wingdings" pitchFamily="2" charset="2"/>
              <a:buNone/>
            </a:pPr>
            <a:endParaRPr lang="fr-FR" dirty="0" smtClean="0"/>
          </a:p>
          <a:p>
            <a:pPr eaLnBrk="1" hangingPunct="1">
              <a:buFont typeface="Wingdings" pitchFamily="2" charset="2"/>
              <a:buNone/>
            </a:pPr>
            <a:endParaRPr lang="fr-FR"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688190"/>
          </a:xfrm>
        </p:spPr>
        <p:txBody>
          <a:bodyPr>
            <a:normAutofit/>
          </a:bodyPr>
          <a:lstStyle/>
          <a:p>
            <a:r>
              <a:rPr lang="fr-FR" dirty="0" smtClean="0"/>
              <a:t>Exemple de ressenti élève</a:t>
            </a:r>
            <a:endParaRPr lang="fr-FR" dirty="0"/>
          </a:p>
        </p:txBody>
      </p:sp>
      <p:sp>
        <p:nvSpPr>
          <p:cNvPr id="6" name="Espace réservé du contenu 5"/>
          <p:cNvSpPr>
            <a:spLocks noGrp="1"/>
          </p:cNvSpPr>
          <p:nvPr>
            <p:ph sz="quarter" idx="1"/>
          </p:nvPr>
        </p:nvSpPr>
        <p:spPr>
          <a:xfrm>
            <a:off x="457200" y="5805264"/>
            <a:ext cx="8229600" cy="481256"/>
          </a:xfrm>
        </p:spPr>
        <p:txBody>
          <a:bodyPr>
            <a:normAutofit lnSpcReduction="10000"/>
          </a:bodyPr>
          <a:lstStyle/>
          <a:p>
            <a:endParaRPr lang="fr-FR" dirty="0"/>
          </a:p>
        </p:txBody>
      </p:sp>
      <p:graphicFrame>
        <p:nvGraphicFramePr>
          <p:cNvPr id="5" name="Tableau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6161647"/>
              </p:ext>
            </p:extLst>
          </p:nvPr>
        </p:nvGraphicFramePr>
        <p:xfrm>
          <a:off x="179511" y="1916832"/>
          <a:ext cx="8784975" cy="4536504"/>
        </p:xfrm>
        <a:graphic>
          <a:graphicData uri="http://schemas.openxmlformats.org/drawingml/2006/table">
            <a:tbl>
              <a:tblPr firstRow="1" bandRow="1">
                <a:tableStyleId>{5C22544A-7EE6-4342-B048-85BDC9FD1C3A}</a:tableStyleId>
              </a:tblPr>
              <a:tblGrid>
                <a:gridCol w="1756995"/>
                <a:gridCol w="1756995"/>
                <a:gridCol w="1756995"/>
                <a:gridCol w="1785800"/>
                <a:gridCol w="1728190"/>
              </a:tblGrid>
              <a:tr h="1105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Mobile</a:t>
                      </a:r>
                    </a:p>
                    <a:p>
                      <a:pPr algn="ct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Muscles</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Fatigue</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kern="1200" dirty="0" smtClean="0">
                          <a:solidFill>
                            <a:schemeClr val="lt1"/>
                          </a:solidFill>
                          <a:latin typeface="+mn-lt"/>
                          <a:ea typeface="+mn-ea"/>
                          <a:cs typeface="+mn-cs"/>
                        </a:rPr>
                        <a:t>Essoufflement</a:t>
                      </a:r>
                      <a:endParaRPr lang="fr-FR" dirty="0" smtClean="0"/>
                    </a:p>
                    <a:p>
                      <a:endParaRPr lang="fr-FR" dirty="0"/>
                    </a:p>
                  </a:txBody>
                  <a:tcPr/>
                </a:tc>
                <a:tc>
                  <a:txBody>
                    <a:bodyPr/>
                    <a:lstStyle/>
                    <a:p>
                      <a:pPr algn="ctr"/>
                      <a:r>
                        <a:rPr kumimoji="0" lang="fr-FR" sz="1800" b="1" kern="1200" dirty="0" smtClean="0">
                          <a:solidFill>
                            <a:schemeClr val="lt1"/>
                          </a:solidFill>
                          <a:latin typeface="+mn-lt"/>
                          <a:ea typeface="+mn-ea"/>
                          <a:cs typeface="+mn-cs"/>
                        </a:rPr>
                        <a:t>Impression générale:</a:t>
                      </a:r>
                      <a:endParaRPr lang="fr-FR" dirty="0"/>
                    </a:p>
                  </a:txBody>
                  <a:tcPr/>
                </a:tc>
              </a:tr>
              <a:tr h="3431142">
                <a:tc>
                  <a:txBody>
                    <a:bodyPr/>
                    <a:lstStyle/>
                    <a:p>
                      <a:pPr algn="ctr"/>
                      <a:r>
                        <a:rPr lang="fr-FR" dirty="0" smtClean="0"/>
                        <a:t>1</a:t>
                      </a:r>
                    </a:p>
                    <a:p>
                      <a:pPr algn="ctr"/>
                      <a:r>
                        <a:rPr lang="fr-FR" dirty="0" smtClean="0"/>
                        <a:t>2</a:t>
                      </a:r>
                    </a:p>
                    <a:p>
                      <a:pPr algn="ctr"/>
                      <a:r>
                        <a:rPr lang="fr-FR" dirty="0" smtClean="0"/>
                        <a:t>3</a:t>
                      </a:r>
                      <a:endParaRPr lang="fr-FR" dirty="0"/>
                    </a:p>
                  </a:txBody>
                  <a:tcPr/>
                </a:tc>
                <a:tc>
                  <a:txBody>
                    <a:bodyPr/>
                    <a:lstStyle/>
                    <a:p>
                      <a:r>
                        <a:rPr kumimoji="0" lang="fr-FR" sz="1800" b="1" kern="1200" dirty="0" smtClean="0">
                          <a:solidFill>
                            <a:schemeClr val="dk1"/>
                          </a:solidFill>
                          <a:latin typeface="+mn-lt"/>
                          <a:ea typeface="+mn-ea"/>
                          <a:cs typeface="+mn-cs"/>
                        </a:rPr>
                        <a:t>Relâché</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Un peu crispé</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Crispé</a:t>
                      </a:r>
                      <a:endParaRPr lang="fr-FR" dirty="0" smtClean="0"/>
                    </a:p>
                    <a:p>
                      <a:endParaRPr lang="fr-FR" dirty="0"/>
                    </a:p>
                  </a:txBody>
                  <a:tcPr/>
                </a:tc>
                <a:tc>
                  <a:txBody>
                    <a:bodyPr/>
                    <a:lstStyle/>
                    <a:p>
                      <a:r>
                        <a:rPr kumimoji="0" lang="fr-FR" sz="1800" b="1" kern="1200" dirty="0" smtClean="0">
                          <a:solidFill>
                            <a:schemeClr val="dk1"/>
                          </a:solidFill>
                          <a:latin typeface="+mn-lt"/>
                          <a:ea typeface="+mn-ea"/>
                          <a:cs typeface="+mn-cs"/>
                        </a:rPr>
                        <a:t>Effort difficile</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Effort optimal</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Effort trop facile</a:t>
                      </a:r>
                      <a:endParaRPr lang="fr-FR" dirty="0" smtClean="0"/>
                    </a:p>
                    <a:p>
                      <a:endParaRPr lang="fr-FR" dirty="0"/>
                    </a:p>
                  </a:txBody>
                  <a:tcPr/>
                </a:tc>
                <a:tc>
                  <a:txBody>
                    <a:bodyPr/>
                    <a:lstStyle/>
                    <a:p>
                      <a:r>
                        <a:rPr kumimoji="0" lang="fr-FR" sz="1800" b="1" kern="1200" dirty="0" smtClean="0">
                          <a:solidFill>
                            <a:schemeClr val="dk1"/>
                          </a:solidFill>
                          <a:latin typeface="+mn-lt"/>
                          <a:ea typeface="+mn-ea"/>
                          <a:cs typeface="+mn-cs"/>
                        </a:rPr>
                        <a:t>Pas du tout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Un peu</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Beaucoup</a:t>
                      </a:r>
                      <a:endParaRPr lang="fr-FR" dirty="0"/>
                    </a:p>
                  </a:txBody>
                  <a:tcPr/>
                </a:tc>
                <a:tc>
                  <a:txBody>
                    <a:bodyPr/>
                    <a:lstStyle/>
                    <a:p>
                      <a:pPr algn="ctr"/>
                      <a:r>
                        <a:rPr lang="fr-FR" dirty="0" smtClean="0"/>
                        <a:t>+     </a:t>
                      </a:r>
                    </a:p>
                    <a:p>
                      <a:pPr algn="ctr"/>
                      <a:endParaRPr lang="fr-FR" dirty="0" smtClean="0"/>
                    </a:p>
                    <a:p>
                      <a:pPr algn="ctr"/>
                      <a:endParaRPr lang="fr-FR" dirty="0" smtClean="0"/>
                    </a:p>
                    <a:p>
                      <a:pPr algn="ctr"/>
                      <a:endParaRPr lang="fr-FR" dirty="0" smtClean="0"/>
                    </a:p>
                    <a:p>
                      <a:pPr algn="ctr"/>
                      <a:r>
                        <a:rPr lang="fr-FR" dirty="0" smtClean="0"/>
                        <a:t>-</a:t>
                      </a:r>
                      <a:endParaRPr lang="fr-FR"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sz="quarter" idx="1"/>
          </p:nvPr>
        </p:nvGraphicFramePr>
        <p:xfrm>
          <a:off x="395536" y="2996952"/>
          <a:ext cx="8229600" cy="230124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algn="ctr"/>
                      <a:r>
                        <a:rPr lang="fr-FR" dirty="0" smtClean="0"/>
                        <a:t>Récupération juste après la séance (les 5 minutes qui suivent la séance): </a:t>
                      </a:r>
                    </a:p>
                    <a:p>
                      <a:pPr algn="ctr"/>
                      <a:r>
                        <a:rPr lang="fr-FR" dirty="0" smtClean="0"/>
                        <a:t>Rapide / lente </a:t>
                      </a:r>
                    </a:p>
                    <a:p>
                      <a:pPr algn="ctr"/>
                      <a:r>
                        <a:rPr lang="fr-FR" dirty="0" smtClean="0"/>
                        <a:t>Autres commentaires : </a:t>
                      </a:r>
                      <a:endParaRPr lang="fr-FR" dirty="0"/>
                    </a:p>
                  </a:txBody>
                  <a:tcPr/>
                </a:tc>
                <a:tc hMerge="1">
                  <a:txBody>
                    <a:bodyPr/>
                    <a:lstStyle/>
                    <a:p>
                      <a:endParaRPr lang="fr-FR" dirty="0"/>
                    </a:p>
                  </a:txBody>
                  <a:tcPr/>
                </a:tc>
                <a:tc hMerge="1">
                  <a:txBody>
                    <a:bodyPr/>
                    <a:lstStyle/>
                    <a:p>
                      <a:endParaRPr lang="fr-FR" dirty="0"/>
                    </a:p>
                  </a:txBody>
                  <a:tcPr/>
                </a:tc>
              </a:tr>
              <a:tr h="370840">
                <a:tc gridSpan="3">
                  <a:txBody>
                    <a:bodyPr/>
                    <a:lstStyle/>
                    <a:p>
                      <a:pPr algn="ctr"/>
                      <a:r>
                        <a:rPr lang="fr-FR" dirty="0" smtClean="0"/>
                        <a:t>Sensations à la fin de cette séance :</a:t>
                      </a:r>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dirty="0" smtClean="0"/>
                        <a:t>Psychologique</a:t>
                      </a:r>
                      <a:endParaRPr lang="fr-FR" dirty="0"/>
                    </a:p>
                  </a:txBody>
                  <a:tcPr/>
                </a:tc>
                <a:tc>
                  <a:txBody>
                    <a:bodyPr/>
                    <a:lstStyle/>
                    <a:p>
                      <a:r>
                        <a:rPr lang="fr-FR" dirty="0" err="1" smtClean="0"/>
                        <a:t>Musculo</a:t>
                      </a:r>
                      <a:r>
                        <a:rPr lang="fr-FR" dirty="0" smtClean="0"/>
                        <a:t>-articulaire</a:t>
                      </a:r>
                      <a:endParaRPr lang="fr-FR" dirty="0"/>
                    </a:p>
                  </a:txBody>
                  <a:tcPr/>
                </a:tc>
                <a:tc>
                  <a:txBody>
                    <a:bodyPr/>
                    <a:lstStyle/>
                    <a:p>
                      <a:r>
                        <a:rPr lang="fr-FR" dirty="0" smtClean="0"/>
                        <a:t>Cardio-respiratoire</a:t>
                      </a:r>
                      <a:endParaRPr lang="fr-FR" dirty="0"/>
                    </a:p>
                  </a:txBody>
                  <a:tcPr/>
                </a:tc>
              </a:tr>
              <a:tr h="370840">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amathieu\Documents\Documents\JEROME\RECETTE\2013-01-30 ressenti N4\ressenti N4 001.jpg"/>
          <p:cNvPicPr>
            <a:picLocks noChangeAspect="1" noChangeArrowheads="1"/>
          </p:cNvPicPr>
          <p:nvPr/>
        </p:nvPicPr>
        <p:blipFill>
          <a:blip r:embed="rId2" cstate="print"/>
          <a:srcRect/>
          <a:stretch>
            <a:fillRect/>
          </a:stretch>
        </p:blipFill>
        <p:spPr bwMode="auto">
          <a:xfrm>
            <a:off x="1763688" y="0"/>
            <a:ext cx="6984776"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principaux indicateurs</a:t>
            </a:r>
            <a:endParaRPr lang="fr-FR" dirty="0"/>
          </a:p>
        </p:txBody>
      </p:sp>
      <p:sp>
        <p:nvSpPr>
          <p:cNvPr id="3" name="Espace réservé du contenu 2"/>
          <p:cNvSpPr>
            <a:spLocks noGrp="1"/>
          </p:cNvSpPr>
          <p:nvPr>
            <p:ph sz="quarter" idx="1"/>
          </p:nvPr>
        </p:nvSpPr>
        <p:spPr/>
        <p:txBody>
          <a:bodyPr>
            <a:normAutofit/>
          </a:bodyPr>
          <a:lstStyle/>
          <a:p>
            <a:r>
              <a:rPr lang="fr-FR" dirty="0" smtClean="0"/>
              <a:t>Attitude de course</a:t>
            </a:r>
          </a:p>
          <a:p>
            <a:r>
              <a:rPr lang="fr-FR" dirty="0" smtClean="0"/>
              <a:t>FC (à relativiser, 208- 0.7Xage)</a:t>
            </a:r>
          </a:p>
          <a:p>
            <a:r>
              <a:rPr lang="fr-FR" dirty="0" smtClean="0"/>
              <a:t>Vitesse</a:t>
            </a:r>
          </a:p>
          <a:p>
            <a:r>
              <a:rPr lang="fr-FR" dirty="0" smtClean="0"/>
              <a:t>Décrochage</a:t>
            </a:r>
          </a:p>
          <a:p>
            <a:r>
              <a:rPr lang="fr-FR" dirty="0" smtClean="0"/>
              <a:t>Bruit du souffle et FR</a:t>
            </a:r>
          </a:p>
          <a:p>
            <a:r>
              <a:rPr lang="fr-FR" dirty="0" smtClean="0"/>
              <a:t>Rougeur</a:t>
            </a:r>
          </a:p>
          <a:p>
            <a:r>
              <a:rPr lang="fr-FR" dirty="0" smtClean="0"/>
              <a:t>Syncinésie</a:t>
            </a:r>
          </a:p>
          <a:p>
            <a:r>
              <a:rPr lang="fr-FR" dirty="0" smtClean="0"/>
              <a:t>Attitude de course</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sz="quarter"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68407850"/>
              </p:ext>
            </p:extLst>
          </p:nvPr>
        </p:nvGraphicFramePr>
        <p:xfrm>
          <a:off x="0" y="0"/>
          <a:ext cx="9144000" cy="6901921"/>
        </p:xfrm>
        <a:graphic>
          <a:graphicData uri="http://schemas.openxmlformats.org/drawingml/2006/table">
            <a:tbl>
              <a:tblPr firstRow="1" firstCol="1" bandRow="1">
                <a:tableStyleId>{5C22544A-7EE6-4342-B048-85BDC9FD1C3A}</a:tableStyleId>
              </a:tblPr>
              <a:tblGrid>
                <a:gridCol w="1515723"/>
                <a:gridCol w="7628277"/>
              </a:tblGrid>
              <a:tr h="464717">
                <a:tc>
                  <a:txBody>
                    <a:bodyPr/>
                    <a:lstStyle/>
                    <a:p>
                      <a:pPr algn="ctr">
                        <a:lnSpc>
                          <a:spcPct val="115000"/>
                        </a:lnSpc>
                        <a:spcAft>
                          <a:spcPts val="0"/>
                        </a:spcAft>
                      </a:pPr>
                      <a:r>
                        <a:rPr lang="fr-FR" sz="1400" dirty="0">
                          <a:effectLst/>
                        </a:rPr>
                        <a:t>Type d’effort</a:t>
                      </a:r>
                      <a:endParaRPr lang="fr-FR" sz="1400" dirty="0">
                        <a:effectLst/>
                        <a:latin typeface="Calibri"/>
                        <a:ea typeface="Times New Roman"/>
                        <a:cs typeface="Times New Roman"/>
                      </a:endParaRPr>
                    </a:p>
                  </a:txBody>
                  <a:tcPr marL="49356" marR="49356" marT="0" marB="0"/>
                </a:tc>
                <a:tc>
                  <a:txBody>
                    <a:bodyPr/>
                    <a:lstStyle/>
                    <a:p>
                      <a:pPr algn="ctr">
                        <a:lnSpc>
                          <a:spcPct val="115000"/>
                        </a:lnSpc>
                        <a:spcAft>
                          <a:spcPts val="0"/>
                        </a:spcAft>
                      </a:pPr>
                      <a:r>
                        <a:rPr lang="fr-FR" sz="1400">
                          <a:effectLst/>
                        </a:rPr>
                        <a:t>Indicateurs</a:t>
                      </a:r>
                      <a:endParaRPr lang="fr-FR" sz="1400">
                        <a:effectLst/>
                        <a:latin typeface="Calibri"/>
                        <a:ea typeface="Times New Roman"/>
                        <a:cs typeface="Times New Roman"/>
                      </a:endParaRPr>
                    </a:p>
                  </a:txBody>
                  <a:tcPr marL="49356" marR="49356" marT="0" marB="0"/>
                </a:tc>
              </a:tr>
              <a:tr h="1422293">
                <a:tc>
                  <a:txBody>
                    <a:bodyPr/>
                    <a:lstStyle/>
                    <a:p>
                      <a:pPr algn="just">
                        <a:lnSpc>
                          <a:spcPct val="115000"/>
                        </a:lnSpc>
                        <a:spcAft>
                          <a:spcPts val="0"/>
                        </a:spcAft>
                      </a:pPr>
                      <a:r>
                        <a:rPr lang="fr-FR" sz="1400">
                          <a:effectLst/>
                        </a:rPr>
                        <a:t>Puissance maximale aérobie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dirty="0">
                          <a:effectLst/>
                        </a:rPr>
                        <a:t>Conversation impossible.</a:t>
                      </a:r>
                    </a:p>
                    <a:p>
                      <a:pPr algn="just">
                        <a:lnSpc>
                          <a:spcPct val="115000"/>
                        </a:lnSpc>
                        <a:spcAft>
                          <a:spcPts val="0"/>
                        </a:spcAft>
                      </a:pPr>
                      <a:r>
                        <a:rPr lang="fr-FR" sz="1400" dirty="0">
                          <a:effectLst/>
                        </a:rPr>
                        <a:t>Ne peuvent boire qu’entre les séries ou à la fin</a:t>
                      </a:r>
                    </a:p>
                    <a:p>
                      <a:pPr algn="just">
                        <a:lnSpc>
                          <a:spcPct val="115000"/>
                        </a:lnSpc>
                        <a:spcAft>
                          <a:spcPts val="0"/>
                        </a:spcAft>
                      </a:pPr>
                      <a:r>
                        <a:rPr lang="fr-FR" sz="1400" dirty="0">
                          <a:effectLst/>
                        </a:rPr>
                        <a:t>Attitude pendant d’effort : Dernier parcours difficile, en recherche d’oxygène, souffrance et fatigue nerveuse</a:t>
                      </a:r>
                    </a:p>
                    <a:p>
                      <a:pPr algn="just">
                        <a:lnSpc>
                          <a:spcPct val="115000"/>
                        </a:lnSpc>
                        <a:spcAft>
                          <a:spcPts val="0"/>
                        </a:spcAft>
                      </a:pPr>
                      <a:r>
                        <a:rPr lang="fr-FR" sz="1400" dirty="0">
                          <a:effectLst/>
                        </a:rPr>
                        <a:t>Attitude en fin l’effort : Respiration bruyante, plié, mains sur les genoux, épuisement </a:t>
                      </a:r>
                      <a:endParaRPr lang="fr-FR" sz="1400" dirty="0">
                        <a:effectLst/>
                        <a:latin typeface="Calibri"/>
                        <a:ea typeface="Times New Roman"/>
                        <a:cs typeface="Times New Roman"/>
                      </a:endParaRPr>
                    </a:p>
                  </a:txBody>
                  <a:tcPr marL="49356" marR="49356" marT="0" marB="0"/>
                </a:tc>
              </a:tr>
              <a:tr h="1182899">
                <a:tc>
                  <a:txBody>
                    <a:bodyPr/>
                    <a:lstStyle/>
                    <a:p>
                      <a:pPr algn="just">
                        <a:lnSpc>
                          <a:spcPct val="115000"/>
                        </a:lnSpc>
                        <a:spcAft>
                          <a:spcPts val="0"/>
                        </a:spcAft>
                      </a:pPr>
                      <a:r>
                        <a:rPr lang="fr-FR" sz="1400">
                          <a:effectLst/>
                        </a:rPr>
                        <a:t>Puissance aérobie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dirty="0">
                          <a:effectLst/>
                        </a:rPr>
                        <a:t>Conversation très difficile en fin d’effort (« Passe » ou « bouge ! »)</a:t>
                      </a:r>
                    </a:p>
                    <a:p>
                      <a:pPr algn="just">
                        <a:lnSpc>
                          <a:spcPct val="115000"/>
                        </a:lnSpc>
                        <a:spcAft>
                          <a:spcPts val="0"/>
                        </a:spcAft>
                      </a:pPr>
                      <a:r>
                        <a:rPr lang="fr-FR" sz="1400" dirty="0">
                          <a:effectLst/>
                        </a:rPr>
                        <a:t>Elève peuvent boire en fin de récupération</a:t>
                      </a:r>
                    </a:p>
                    <a:p>
                      <a:pPr algn="just">
                        <a:lnSpc>
                          <a:spcPct val="115000"/>
                        </a:lnSpc>
                        <a:spcAft>
                          <a:spcPts val="0"/>
                        </a:spcAft>
                      </a:pPr>
                      <a:r>
                        <a:rPr lang="fr-FR" sz="1400" dirty="0">
                          <a:effectLst/>
                        </a:rPr>
                        <a:t>Attitude pendant l’effort : Fort débit respiratoire, expiration rapide, intensités maitrisées</a:t>
                      </a:r>
                    </a:p>
                    <a:p>
                      <a:pPr algn="just">
                        <a:lnSpc>
                          <a:spcPct val="115000"/>
                        </a:lnSpc>
                        <a:spcAft>
                          <a:spcPts val="0"/>
                        </a:spcAft>
                      </a:pPr>
                      <a:r>
                        <a:rPr lang="fr-FR" sz="1400" dirty="0">
                          <a:effectLst/>
                        </a:rPr>
                        <a:t>Attitude en fin d’effort : Grimaces, main sur la nuque</a:t>
                      </a:r>
                      <a:endParaRPr lang="fr-FR" sz="1400" dirty="0">
                        <a:effectLst/>
                        <a:latin typeface="Calibri"/>
                        <a:ea typeface="Times New Roman"/>
                        <a:cs typeface="Times New Roman"/>
                      </a:endParaRPr>
                    </a:p>
                  </a:txBody>
                  <a:tcPr marL="49356" marR="49356" marT="0" marB="0"/>
                </a:tc>
              </a:tr>
              <a:tr h="1182899">
                <a:tc>
                  <a:txBody>
                    <a:bodyPr/>
                    <a:lstStyle/>
                    <a:p>
                      <a:pPr algn="just">
                        <a:lnSpc>
                          <a:spcPct val="115000"/>
                        </a:lnSpc>
                        <a:spcAft>
                          <a:spcPts val="0"/>
                        </a:spcAft>
                      </a:pPr>
                      <a:r>
                        <a:rPr lang="fr-FR" sz="1400">
                          <a:effectLst/>
                        </a:rPr>
                        <a:t>Seuil anaérobie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a:effectLst/>
                        </a:rPr>
                        <a:t>Conversation difficile (« Vas-y passe… »)</a:t>
                      </a:r>
                    </a:p>
                    <a:p>
                      <a:pPr algn="just">
                        <a:lnSpc>
                          <a:spcPct val="115000"/>
                        </a:lnSpc>
                        <a:spcAft>
                          <a:spcPts val="0"/>
                        </a:spcAft>
                      </a:pPr>
                      <a:r>
                        <a:rPr lang="fr-FR" sz="1400">
                          <a:effectLst/>
                        </a:rPr>
                        <a:t>Boisson possible mais pas immédiatement après l’effort</a:t>
                      </a:r>
                    </a:p>
                    <a:p>
                      <a:pPr algn="just">
                        <a:lnSpc>
                          <a:spcPct val="115000"/>
                        </a:lnSpc>
                        <a:spcAft>
                          <a:spcPts val="0"/>
                        </a:spcAft>
                      </a:pPr>
                      <a:r>
                        <a:rPr lang="fr-FR" sz="1400">
                          <a:effectLst/>
                        </a:rPr>
                        <a:t>Attitude pendant l’effort : Concentré, effort maintenu assez facilement au début mais plus difficilement à la fin</a:t>
                      </a:r>
                    </a:p>
                    <a:p>
                      <a:pPr algn="just">
                        <a:lnSpc>
                          <a:spcPct val="115000"/>
                        </a:lnSpc>
                        <a:spcAft>
                          <a:spcPts val="0"/>
                        </a:spcAft>
                      </a:pPr>
                      <a:r>
                        <a:rPr lang="fr-FR" sz="1400">
                          <a:effectLst/>
                        </a:rPr>
                        <a:t>Attitude en fin d’effort : douleur dans les membres inférieurs</a:t>
                      </a:r>
                      <a:endParaRPr lang="fr-FR" sz="1400">
                        <a:effectLst/>
                        <a:latin typeface="Calibri"/>
                        <a:ea typeface="Times New Roman"/>
                        <a:cs typeface="Times New Roman"/>
                      </a:endParaRPr>
                    </a:p>
                  </a:txBody>
                  <a:tcPr marL="49356" marR="49356" marT="0" marB="0"/>
                </a:tc>
              </a:tr>
              <a:tr h="1182899">
                <a:tc>
                  <a:txBody>
                    <a:bodyPr/>
                    <a:lstStyle/>
                    <a:p>
                      <a:pPr algn="just">
                        <a:lnSpc>
                          <a:spcPct val="115000"/>
                        </a:lnSpc>
                        <a:spcAft>
                          <a:spcPts val="0"/>
                        </a:spcAft>
                      </a:pPr>
                      <a:r>
                        <a:rPr lang="fr-FR" sz="1400">
                          <a:effectLst/>
                        </a:rPr>
                        <a:t>Capacité aérobie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a:effectLst/>
                        </a:rPr>
                        <a:t>Conversation possible mais pénible à tenir plusieurs phrases.</a:t>
                      </a:r>
                    </a:p>
                    <a:p>
                      <a:pPr algn="just">
                        <a:lnSpc>
                          <a:spcPct val="115000"/>
                        </a:lnSpc>
                        <a:spcAft>
                          <a:spcPts val="0"/>
                        </a:spcAft>
                      </a:pPr>
                      <a:r>
                        <a:rPr lang="fr-FR" sz="1400">
                          <a:effectLst/>
                        </a:rPr>
                        <a:t>Boisson possible à l’arrivée</a:t>
                      </a:r>
                    </a:p>
                    <a:p>
                      <a:pPr algn="just">
                        <a:lnSpc>
                          <a:spcPct val="115000"/>
                        </a:lnSpc>
                        <a:spcAft>
                          <a:spcPts val="0"/>
                        </a:spcAft>
                      </a:pPr>
                      <a:r>
                        <a:rPr lang="fr-FR" sz="1400">
                          <a:effectLst/>
                        </a:rPr>
                        <a:t>Attitude pendant l’effort : Concentré mais disponible, intensités tenues sans douleur importante </a:t>
                      </a:r>
                    </a:p>
                    <a:p>
                      <a:pPr algn="just">
                        <a:lnSpc>
                          <a:spcPct val="115000"/>
                        </a:lnSpc>
                        <a:spcAft>
                          <a:spcPts val="0"/>
                        </a:spcAft>
                      </a:pPr>
                      <a:r>
                        <a:rPr lang="fr-FR" sz="1400">
                          <a:effectLst/>
                        </a:rPr>
                        <a:t>Attitude en fin d’effort : Apparition de douleurs en fin d’effort</a:t>
                      </a:r>
                      <a:endParaRPr lang="fr-FR" sz="1400">
                        <a:effectLst/>
                        <a:latin typeface="Calibri"/>
                        <a:ea typeface="Times New Roman"/>
                        <a:cs typeface="Times New Roman"/>
                      </a:endParaRPr>
                    </a:p>
                  </a:txBody>
                  <a:tcPr marL="49356" marR="49356" marT="0" marB="0"/>
                </a:tc>
              </a:tr>
              <a:tr h="1422293">
                <a:tc>
                  <a:txBody>
                    <a:bodyPr/>
                    <a:lstStyle/>
                    <a:p>
                      <a:pPr algn="just">
                        <a:lnSpc>
                          <a:spcPct val="115000"/>
                        </a:lnSpc>
                        <a:spcAft>
                          <a:spcPts val="0"/>
                        </a:spcAft>
                      </a:pPr>
                      <a:r>
                        <a:rPr lang="fr-FR" sz="1400">
                          <a:effectLst/>
                        </a:rPr>
                        <a:t>Endurance fondamentale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dirty="0">
                          <a:effectLst/>
                        </a:rPr>
                        <a:t>Conversation aisée, sans limite</a:t>
                      </a:r>
                    </a:p>
                    <a:p>
                      <a:pPr algn="just">
                        <a:lnSpc>
                          <a:spcPct val="115000"/>
                        </a:lnSpc>
                        <a:spcAft>
                          <a:spcPts val="0"/>
                        </a:spcAft>
                      </a:pPr>
                      <a:r>
                        <a:rPr lang="fr-FR" sz="1400" dirty="0">
                          <a:effectLst/>
                        </a:rPr>
                        <a:t>Boisson possible pendant la course ou immédiatement à l’arrivée</a:t>
                      </a:r>
                    </a:p>
                    <a:p>
                      <a:pPr algn="just">
                        <a:lnSpc>
                          <a:spcPct val="115000"/>
                        </a:lnSpc>
                        <a:spcAft>
                          <a:spcPts val="0"/>
                        </a:spcAft>
                      </a:pPr>
                      <a:r>
                        <a:rPr lang="fr-FR" sz="1400" dirty="0">
                          <a:effectLst/>
                        </a:rPr>
                        <a:t>Attitude pendant l’effort : Course aisée, disponibilité, pas de problème respiratoire</a:t>
                      </a:r>
                    </a:p>
                    <a:p>
                      <a:pPr algn="just">
                        <a:lnSpc>
                          <a:spcPct val="115000"/>
                        </a:lnSpc>
                        <a:spcAft>
                          <a:spcPts val="0"/>
                        </a:spcAft>
                      </a:pPr>
                      <a:r>
                        <a:rPr lang="fr-FR" sz="1400" dirty="0">
                          <a:effectLst/>
                        </a:rPr>
                        <a:t>Attitude en fin d’effort : récupération immédiate, possibilité d’envisager un travail ultérieur, pas de douleur musculaire</a:t>
                      </a:r>
                      <a:endParaRPr lang="fr-FR" sz="1400" dirty="0">
                        <a:effectLst/>
                        <a:latin typeface="Calibri"/>
                        <a:ea typeface="Times New Roman"/>
                        <a:cs typeface="Times New Roman"/>
                      </a:endParaRPr>
                    </a:p>
                  </a:txBody>
                  <a:tcPr marL="49356" marR="49356" marT="0" marB="0"/>
                </a:tc>
              </a:tr>
            </a:tbl>
          </a:graphicData>
        </a:graphic>
      </p:graphicFrame>
      <p:sp>
        <p:nvSpPr>
          <p:cNvPr id="5" name="Rectangle 1"/>
          <p:cNvSpPr>
            <a:spLocks noChangeArrowheads="1"/>
          </p:cNvSpPr>
          <p:nvPr/>
        </p:nvSpPr>
        <p:spPr bwMode="auto">
          <a:xfrm>
            <a:off x="2468563" y="1843088"/>
            <a:ext cx="9144000" cy="457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72698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a:p>
        </p:txBody>
      </p:sp>
      <p:pic>
        <p:nvPicPr>
          <p:cNvPr id="4098" name="Picture 2" descr="E:\prof d'eps20121010_00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146" name="Picture 2" descr="E:\prof d'eps20121010_0056.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122" name="Picture 2" descr="E:\prof d'eps20121010_0051.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7170" name="Picture 2" descr="E:\prof d'eps20121010_0071.JPG"/>
          <p:cNvPicPr>
            <a:picLocks noChangeAspect="1" noChangeArrowheads="1"/>
          </p:cNvPicPr>
          <p:nvPr/>
        </p:nvPicPr>
        <p:blipFill>
          <a:blip r:embed="rId2" cstate="print"/>
          <a:srcRect/>
          <a:stretch>
            <a:fillRect/>
          </a:stretch>
        </p:blipFill>
        <p:spPr bwMode="auto">
          <a:xfrm>
            <a:off x="2267744" y="0"/>
            <a:ext cx="4572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fr-FR" dirty="0" smtClean="0">
                <a:solidFill>
                  <a:srgbClr val="FF0000"/>
                </a:solidFill>
              </a:rPr>
              <a:t>Jeux </a:t>
            </a:r>
            <a:r>
              <a:rPr lang="fr-FR" dirty="0">
                <a:solidFill>
                  <a:srgbClr val="FF0000"/>
                </a:solidFill>
              </a:rPr>
              <a:t>de mise en train</a:t>
            </a:r>
          </a:p>
        </p:txBody>
      </p:sp>
      <p:sp>
        <p:nvSpPr>
          <p:cNvPr id="6147" name="Rectangle 3"/>
          <p:cNvSpPr>
            <a:spLocks noGrp="1" noChangeArrowheads="1"/>
          </p:cNvSpPr>
          <p:nvPr>
            <p:ph sz="quarter" idx="1"/>
          </p:nvPr>
        </p:nvSpPr>
        <p:spPr>
          <a:xfrm>
            <a:off x="457200" y="1935480"/>
            <a:ext cx="8229600" cy="4661872"/>
          </a:xfrm>
        </p:spPr>
        <p:txBody>
          <a:bodyPr>
            <a:normAutofit/>
          </a:bodyPr>
          <a:lstStyle/>
          <a:p>
            <a:pPr>
              <a:lnSpc>
                <a:spcPct val="80000"/>
              </a:lnSpc>
            </a:pPr>
            <a:r>
              <a:rPr lang="fr-FR" sz="1800" i="1" u="sng" dirty="0">
                <a:solidFill>
                  <a:srgbClr val="FF0000"/>
                </a:solidFill>
              </a:rPr>
              <a:t>La course à l’opposé </a:t>
            </a:r>
            <a:r>
              <a:rPr lang="fr-FR" sz="1800" i="1" u="sng" dirty="0" smtClean="0">
                <a:solidFill>
                  <a:srgbClr val="FF0000"/>
                </a:solidFill>
              </a:rPr>
              <a:t>: vidéo</a:t>
            </a:r>
            <a:endParaRPr lang="fr-FR" sz="1800" dirty="0">
              <a:solidFill>
                <a:srgbClr val="FF0000"/>
              </a:solidFill>
            </a:endParaRPr>
          </a:p>
          <a:p>
            <a:pPr marL="0" indent="0">
              <a:lnSpc>
                <a:spcPct val="80000"/>
              </a:lnSpc>
              <a:buNone/>
            </a:pPr>
            <a:r>
              <a:rPr lang="fr-FR" sz="1800" dirty="0"/>
              <a:t>Sur un rectangle ou cercle avec plot chaque 5m. Les élèves en binôme doivent toujours courir en étant à l’opposé de leur camarade (course en symétrie centrale). Au sifflet, tous les coureurs s’arrêtent et l’on vérifie qu’ils sont bien à l’opposé de leur partenaire. Puis on repart.</a:t>
            </a:r>
          </a:p>
          <a:p>
            <a:pPr>
              <a:lnSpc>
                <a:spcPct val="80000"/>
              </a:lnSpc>
            </a:pPr>
            <a:endParaRPr lang="fr-FR" sz="1800" i="1" u="sng" dirty="0"/>
          </a:p>
          <a:p>
            <a:pPr>
              <a:lnSpc>
                <a:spcPct val="80000"/>
              </a:lnSpc>
            </a:pPr>
            <a:r>
              <a:rPr lang="fr-FR" sz="1800" i="1" u="sng" dirty="0">
                <a:solidFill>
                  <a:srgbClr val="FF0000"/>
                </a:solidFill>
              </a:rPr>
              <a:t>La course de précision :</a:t>
            </a:r>
            <a:endParaRPr lang="fr-FR" sz="1800" dirty="0">
              <a:solidFill>
                <a:srgbClr val="FF0000"/>
              </a:solidFill>
            </a:endParaRPr>
          </a:p>
          <a:p>
            <a:pPr marL="0" indent="0">
              <a:lnSpc>
                <a:spcPct val="80000"/>
              </a:lnSpc>
              <a:buNone/>
            </a:pPr>
            <a:r>
              <a:rPr lang="fr-FR" sz="1800" dirty="0"/>
              <a:t>Sur un rectangle avec une zone cible de 5m, les élèves en deux groupes s’affrontent (par ex : les filles contre les garçons). Le but est d’être le groupe qui arrive dans le temps imparti ou d’avoir le plus de membres du groupe dans la zone cible.</a:t>
            </a:r>
          </a:p>
          <a:p>
            <a:pPr marL="0" indent="0">
              <a:lnSpc>
                <a:spcPct val="80000"/>
              </a:lnSpc>
              <a:buNone/>
            </a:pPr>
            <a:r>
              <a:rPr lang="fr-FR" sz="1800" dirty="0"/>
              <a:t>Ex : Cibles espacées de 50m pour un temps de course de 18’’ pour une course à 10km/h</a:t>
            </a:r>
          </a:p>
          <a:p>
            <a:pPr>
              <a:lnSpc>
                <a:spcPct val="80000"/>
              </a:lnSpc>
            </a:pPr>
            <a:endParaRPr lang="fr-FR" sz="1800" i="1" u="sng" dirty="0"/>
          </a:p>
          <a:p>
            <a:pPr>
              <a:lnSpc>
                <a:spcPct val="80000"/>
              </a:lnSpc>
            </a:pPr>
            <a:r>
              <a:rPr lang="fr-FR" sz="1800" i="1" u="sng" dirty="0">
                <a:solidFill>
                  <a:srgbClr val="FF0000"/>
                </a:solidFill>
              </a:rPr>
              <a:t>La course de maitrise d’allure :</a:t>
            </a:r>
            <a:endParaRPr lang="fr-FR" sz="1800" dirty="0">
              <a:solidFill>
                <a:srgbClr val="FF0000"/>
              </a:solidFill>
            </a:endParaRPr>
          </a:p>
          <a:p>
            <a:pPr marL="0" indent="0">
              <a:lnSpc>
                <a:spcPct val="80000"/>
              </a:lnSpc>
              <a:buNone/>
            </a:pPr>
            <a:r>
              <a:rPr lang="fr-FR" sz="1800" dirty="0"/>
              <a:t>Parcours avec plot chaque 5m. Demander aux élèves de franchir en 18’’ 8 plots pour 8 km/h. Puis à nouveau. Puis 9, puis 10… afin de réaliser un footing progressivement accéléré</a:t>
            </a:r>
          </a:p>
        </p:txBody>
      </p:sp>
      <p:sp>
        <p:nvSpPr>
          <p:cNvPr id="4" name="Ellipse 3"/>
          <p:cNvSpPr/>
          <p:nvPr/>
        </p:nvSpPr>
        <p:spPr>
          <a:xfrm>
            <a:off x="7655856" y="937746"/>
            <a:ext cx="866477" cy="5894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P3</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Dévoluer</a:t>
            </a:r>
            <a:r>
              <a:rPr lang="fr-FR" dirty="0" smtClean="0"/>
              <a:t> </a:t>
            </a:r>
            <a:r>
              <a:rPr lang="fr-FR" smtClean="0"/>
              <a:t>de l’autonomie</a:t>
            </a:r>
            <a:endParaRPr lang="fr-FR" dirty="0"/>
          </a:p>
        </p:txBody>
      </p:sp>
      <p:sp>
        <p:nvSpPr>
          <p:cNvPr id="3" name="Espace réservé du contenu 2"/>
          <p:cNvSpPr>
            <a:spLocks noGrp="1"/>
          </p:cNvSpPr>
          <p:nvPr>
            <p:ph sz="quarter" idx="1"/>
          </p:nvPr>
        </p:nvSpPr>
        <p:spPr/>
        <p:txBody>
          <a:bodyPr/>
          <a:lstStyle/>
          <a:p>
            <a:r>
              <a:rPr lang="fr-FR" dirty="0" smtClean="0"/>
              <a:t>Autonomie dans le choix des allures</a:t>
            </a:r>
          </a:p>
          <a:p>
            <a:r>
              <a:rPr lang="fr-FR" dirty="0" smtClean="0"/>
              <a:t>Autonomie dans les mobiles, objectifs</a:t>
            </a:r>
          </a:p>
          <a:p>
            <a:r>
              <a:rPr lang="fr-FR" dirty="0" smtClean="0"/>
              <a:t>Autonomie dans l’ échauffement</a:t>
            </a:r>
          </a:p>
          <a:p>
            <a:r>
              <a:rPr lang="fr-FR" dirty="0" smtClean="0"/>
              <a:t>Autonomie dans la maitrise des paramètres de l’entrainement</a:t>
            </a:r>
          </a:p>
          <a:p>
            <a:r>
              <a:rPr lang="fr-FR" dirty="0" smtClean="0"/>
              <a:t>Autonomie dans les séances intégrales</a:t>
            </a:r>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idées de « fil rouge »</a:t>
            </a:r>
            <a:endParaRPr lang="fr-FR" dirty="0"/>
          </a:p>
        </p:txBody>
      </p:sp>
      <p:sp>
        <p:nvSpPr>
          <p:cNvPr id="3" name="Espace réservé du contenu 2"/>
          <p:cNvSpPr>
            <a:spLocks noGrp="1"/>
          </p:cNvSpPr>
          <p:nvPr>
            <p:ph sz="quarter" idx="1"/>
          </p:nvPr>
        </p:nvSpPr>
        <p:spPr/>
        <p:txBody>
          <a:bodyPr>
            <a:normAutofit/>
          </a:bodyPr>
          <a:lstStyle/>
          <a:p>
            <a:pPr lvl="0"/>
            <a:r>
              <a:rPr lang="fr-FR" dirty="0"/>
              <a:t>Capitalisation des kms effectués dans tout le cycle ou au cours de la </a:t>
            </a:r>
            <a:r>
              <a:rPr lang="fr-FR" dirty="0" smtClean="0"/>
              <a:t>leçon. A </a:t>
            </a:r>
            <a:r>
              <a:rPr lang="fr-FR" dirty="0"/>
              <a:t>chaque leçon l’élève cumule la distance effectuée et l’objectif est d’obtenir la plus grande distance.</a:t>
            </a:r>
          </a:p>
          <a:p>
            <a:pPr lvl="0"/>
            <a:r>
              <a:rPr lang="fr-FR" dirty="0"/>
              <a:t>Même idée pour un fonctionnement en équipes hétérogènes en leur sein et homogènes entre elles</a:t>
            </a:r>
          </a:p>
          <a:p>
            <a:pPr lvl="0"/>
            <a:r>
              <a:rPr lang="fr-FR" dirty="0"/>
              <a:t>Cumul de points marqués correspondant aux répétitions dans les temps impartis</a:t>
            </a:r>
          </a:p>
          <a:p>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grandes étapes</a:t>
            </a:r>
            <a:endParaRPr lang="fr-FR" dirty="0"/>
          </a:p>
        </p:txBody>
      </p:sp>
      <p:graphicFrame>
        <p:nvGraphicFramePr>
          <p:cNvPr id="4" name="Espace réservé du contenu 3"/>
          <p:cNvGraphicFramePr>
            <a:graphicFrameLocks noGrp="1"/>
          </p:cNvGraphicFramePr>
          <p:nvPr>
            <p:ph sz="quarter"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57544646"/>
              </p:ext>
            </p:extLst>
          </p:nvPr>
        </p:nvGraphicFramePr>
        <p:xfrm>
          <a:off x="457200" y="1935163"/>
          <a:ext cx="8229600" cy="2382519"/>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dirty="0" smtClean="0"/>
                        <a:t>N3</a:t>
                      </a:r>
                      <a:endParaRPr lang="fr-FR" dirty="0"/>
                    </a:p>
                  </a:txBody>
                  <a:tcPr/>
                </a:tc>
                <a:tc>
                  <a:txBody>
                    <a:bodyPr/>
                    <a:lstStyle/>
                    <a:p>
                      <a:pPr algn="ctr"/>
                      <a:r>
                        <a:rPr lang="fr-FR" dirty="0" smtClean="0"/>
                        <a:t>N4</a:t>
                      </a:r>
                      <a:endParaRPr lang="fr-FR" dirty="0"/>
                    </a:p>
                  </a:txBody>
                  <a:tcPr/>
                </a:tc>
              </a:tr>
              <a:tr h="370840">
                <a:tc>
                  <a:txBody>
                    <a:bodyPr/>
                    <a:lstStyle/>
                    <a:p>
                      <a:r>
                        <a:rPr lang="fr-FR" dirty="0" smtClean="0"/>
                        <a:t>(1. Engager l’élève dans l’activité)</a:t>
                      </a:r>
                    </a:p>
                    <a:p>
                      <a:r>
                        <a:rPr lang="fr-FR" dirty="0" smtClean="0"/>
                        <a:t>2. Tester la VMA</a:t>
                      </a:r>
                    </a:p>
                    <a:p>
                      <a:r>
                        <a:rPr lang="fr-FR" dirty="0" smtClean="0"/>
                        <a:t>3. Expérimenter les 3</a:t>
                      </a:r>
                      <a:r>
                        <a:rPr lang="fr-FR" baseline="0" dirty="0" smtClean="0"/>
                        <a:t> mobiles et choisir le sien</a:t>
                      </a:r>
                    </a:p>
                    <a:p>
                      <a:r>
                        <a:rPr lang="fr-FR" baseline="0" dirty="0" smtClean="0"/>
                        <a:t>4. Manipuler les paramètres de la durée et de l’intensité dans son mobile</a:t>
                      </a:r>
                    </a:p>
                    <a:p>
                      <a:r>
                        <a:rPr lang="fr-FR" baseline="0" dirty="0" smtClean="0"/>
                        <a:t>5. Evaluer</a:t>
                      </a:r>
                      <a:endParaRPr lang="fr-FR" dirty="0"/>
                    </a:p>
                  </a:txBody>
                  <a:tcPr/>
                </a:tc>
                <a:tc>
                  <a:txBody>
                    <a:bodyPr/>
                    <a:lstStyle/>
                    <a:p>
                      <a:pPr marL="342900" indent="-342900">
                        <a:buAutoNum type="arabicPeriod"/>
                      </a:pPr>
                      <a:r>
                        <a:rPr lang="fr-FR" dirty="0" smtClean="0"/>
                        <a:t>Tester la VMA</a:t>
                      </a:r>
                    </a:p>
                    <a:p>
                      <a:pPr marL="342900" indent="-342900">
                        <a:buAutoNum type="arabicPeriod"/>
                      </a:pPr>
                      <a:r>
                        <a:rPr lang="fr-FR" dirty="0" smtClean="0"/>
                        <a:t>Choisir son mobile et réaliser une séance de son mobile</a:t>
                      </a:r>
                    </a:p>
                    <a:p>
                      <a:pPr marL="342900" indent="-342900">
                        <a:buAutoNum type="arabicPeriod"/>
                      </a:pPr>
                      <a:r>
                        <a:rPr lang="fr-FR" dirty="0" smtClean="0"/>
                        <a:t>Manipuler l’ensemble des paramètres</a:t>
                      </a:r>
                      <a:r>
                        <a:rPr lang="fr-FR" baseline="0" dirty="0" smtClean="0"/>
                        <a:t> de l’entrainement</a:t>
                      </a:r>
                    </a:p>
                    <a:p>
                      <a:pPr marL="342900" indent="-342900">
                        <a:buAutoNum type="arabicPeriod"/>
                      </a:pPr>
                      <a:r>
                        <a:rPr lang="fr-FR" baseline="0" dirty="0" smtClean="0"/>
                        <a:t>Préparer le bac</a:t>
                      </a:r>
                    </a:p>
                    <a:p>
                      <a:pPr marL="342900" indent="-342900">
                        <a:buAutoNum type="arabicPeriod"/>
                      </a:pPr>
                      <a:r>
                        <a:rPr lang="fr-FR" baseline="0" dirty="0" smtClean="0"/>
                        <a:t>Bac!</a:t>
                      </a:r>
                      <a:endParaRPr lang="fr-FR"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776808" y="-171400"/>
            <a:ext cx="7467600" cy="1143000"/>
          </a:xfrm>
        </p:spPr>
        <p:txBody>
          <a:bodyPr/>
          <a:lstStyle/>
          <a:p>
            <a:pPr algn="ctr"/>
            <a:r>
              <a:rPr lang="fr-FR" dirty="0" smtClean="0"/>
              <a:t>Trame de cycle N3</a:t>
            </a:r>
            <a:endParaRPr lang="fr-FR" dirty="0"/>
          </a:p>
        </p:txBody>
      </p:sp>
      <p:graphicFrame>
        <p:nvGraphicFramePr>
          <p:cNvPr id="4" name="Espace réservé du contenu 3"/>
          <p:cNvGraphicFramePr>
            <a:graphicFrameLocks noGrp="1"/>
          </p:cNvGraphicFramePr>
          <p:nvPr>
            <p:ph sz="quarter"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3623598"/>
              </p:ext>
            </p:extLst>
          </p:nvPr>
        </p:nvGraphicFramePr>
        <p:xfrm>
          <a:off x="-1" y="1124744"/>
          <a:ext cx="9144001" cy="4495409"/>
        </p:xfrm>
        <a:graphic>
          <a:graphicData uri="http://schemas.openxmlformats.org/drawingml/2006/table">
            <a:tbl>
              <a:tblPr firstRow="1" bandRow="1">
                <a:tableStyleId>{5C22544A-7EE6-4342-B048-85BDC9FD1C3A}</a:tableStyleId>
              </a:tblPr>
              <a:tblGrid>
                <a:gridCol w="683569"/>
                <a:gridCol w="5412432"/>
                <a:gridCol w="3048000"/>
              </a:tblGrid>
              <a:tr h="332657">
                <a:tc>
                  <a:txBody>
                    <a:bodyPr/>
                    <a:lstStyle/>
                    <a:p>
                      <a:pPr algn="ctr"/>
                      <a:r>
                        <a:rPr lang="fr-FR" dirty="0" smtClean="0"/>
                        <a:t>L</a:t>
                      </a:r>
                      <a:endParaRPr lang="fr-FR" dirty="0"/>
                    </a:p>
                  </a:txBody>
                  <a:tcPr/>
                </a:tc>
                <a:tc>
                  <a:txBody>
                    <a:bodyPr/>
                    <a:lstStyle/>
                    <a:p>
                      <a:pPr algn="ctr"/>
                      <a:r>
                        <a:rPr lang="fr-FR" dirty="0" smtClean="0"/>
                        <a:t>Trame</a:t>
                      </a:r>
                      <a:endParaRPr lang="fr-FR" dirty="0"/>
                    </a:p>
                  </a:txBody>
                  <a:tcPr/>
                </a:tc>
                <a:tc>
                  <a:txBody>
                    <a:bodyPr/>
                    <a:lstStyle/>
                    <a:p>
                      <a:pPr algn="ctr"/>
                      <a:r>
                        <a:rPr lang="fr-FR" dirty="0" smtClean="0"/>
                        <a:t>Pouvoir dévolu aux élèves</a:t>
                      </a:r>
                      <a:endParaRPr lang="fr-FR" dirty="0"/>
                    </a:p>
                  </a:txBody>
                  <a:tcPr/>
                </a:tc>
              </a:tr>
              <a:tr h="398945">
                <a:tc>
                  <a:txBody>
                    <a:bodyPr/>
                    <a:lstStyle/>
                    <a:p>
                      <a:pPr algn="ctr"/>
                      <a:r>
                        <a:rPr lang="fr-FR" dirty="0" smtClean="0"/>
                        <a:t>1</a:t>
                      </a:r>
                      <a:endParaRPr lang="fr-FR" dirty="0"/>
                    </a:p>
                  </a:txBody>
                  <a:tcPr/>
                </a:tc>
                <a:tc>
                  <a:txBody>
                    <a:bodyPr/>
                    <a:lstStyle/>
                    <a:p>
                      <a:r>
                        <a:rPr lang="fr-FR" dirty="0" smtClean="0"/>
                        <a:t>Test VMA: Leger Boucher</a:t>
                      </a:r>
                      <a:endParaRPr lang="fr-FR" dirty="0"/>
                    </a:p>
                  </a:txBody>
                  <a:tcPr/>
                </a:tc>
                <a:tc>
                  <a:txBody>
                    <a:bodyPr/>
                    <a:lstStyle/>
                    <a:p>
                      <a:endParaRPr lang="fr-FR" dirty="0"/>
                    </a:p>
                  </a:txBody>
                  <a:tcPr/>
                </a:tc>
              </a:tr>
              <a:tr h="360040">
                <a:tc>
                  <a:txBody>
                    <a:bodyPr/>
                    <a:lstStyle/>
                    <a:p>
                      <a:pPr algn="ctr"/>
                      <a:r>
                        <a:rPr lang="fr-FR" dirty="0" smtClean="0"/>
                        <a:t>2</a:t>
                      </a:r>
                      <a:endParaRPr lang="fr-FR" dirty="0"/>
                    </a:p>
                  </a:txBody>
                  <a:tcPr/>
                </a:tc>
                <a:tc>
                  <a:txBody>
                    <a:bodyPr/>
                    <a:lstStyle/>
                    <a:p>
                      <a:r>
                        <a:rPr lang="fr-FR" dirty="0" smtClean="0"/>
                        <a:t>Séance mobile</a:t>
                      </a:r>
                      <a:r>
                        <a:rPr lang="fr-FR" baseline="0" dirty="0" smtClean="0"/>
                        <a:t> 1: 8 X 18/18’’ + 6 X 36/36’’</a:t>
                      </a:r>
                      <a:endParaRPr lang="fr-FR" dirty="0"/>
                    </a:p>
                  </a:txBody>
                  <a:tcPr/>
                </a:tc>
                <a:tc>
                  <a:txBody>
                    <a:bodyPr/>
                    <a:lstStyle/>
                    <a:p>
                      <a:endParaRPr lang="fr-FR" dirty="0"/>
                    </a:p>
                  </a:txBody>
                  <a:tcPr/>
                </a:tc>
              </a:tr>
              <a:tr h="354320">
                <a:tc>
                  <a:txBody>
                    <a:bodyPr/>
                    <a:lstStyle/>
                    <a:p>
                      <a:pPr algn="ctr"/>
                      <a:r>
                        <a:rPr lang="fr-FR" dirty="0" smtClean="0"/>
                        <a:t>3</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Séance mobile</a:t>
                      </a:r>
                      <a:r>
                        <a:rPr lang="fr-FR" baseline="0" dirty="0" smtClean="0"/>
                        <a:t> 2: 3 X 7’ à 80-85%</a:t>
                      </a:r>
                      <a:endParaRPr lang="fr-FR" dirty="0" smtClean="0"/>
                    </a:p>
                  </a:txBody>
                  <a:tcPr/>
                </a:tc>
                <a:tc>
                  <a:txBody>
                    <a:bodyPr/>
                    <a:lstStyle/>
                    <a:p>
                      <a:endParaRPr lang="fr-FR" dirty="0"/>
                    </a:p>
                  </a:txBody>
                  <a:tcPr/>
                </a:tc>
              </a:tr>
              <a:tr h="924664">
                <a:tc>
                  <a:txBody>
                    <a:bodyPr/>
                    <a:lstStyle/>
                    <a:p>
                      <a:pPr algn="ctr"/>
                      <a:r>
                        <a:rPr lang="fr-FR" dirty="0" smtClean="0"/>
                        <a:t>4</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Séance mobile</a:t>
                      </a:r>
                      <a:r>
                        <a:rPr lang="fr-FR" baseline="0" dirty="0" smtClean="0"/>
                        <a:t> 3: 30 à 45’ entre 55 et 80%</a:t>
                      </a:r>
                      <a:endParaRPr lang="fr-FR" dirty="0" smtClean="0"/>
                    </a:p>
                  </a:txBody>
                  <a:tcPr/>
                </a:tc>
                <a:tc>
                  <a:txBody>
                    <a:bodyPr/>
                    <a:lstStyle/>
                    <a:p>
                      <a:r>
                        <a:rPr lang="fr-FR" dirty="0" smtClean="0"/>
                        <a:t>Relation durée et intensité</a:t>
                      </a:r>
                    </a:p>
                    <a:p>
                      <a:r>
                        <a:rPr lang="fr-FR" dirty="0" smtClean="0"/>
                        <a:t>Réflexion sur le mobile à l’issu de la séance</a:t>
                      </a:r>
                      <a:endParaRPr lang="fr-FR" dirty="0"/>
                    </a:p>
                  </a:txBody>
                  <a:tcPr/>
                </a:tc>
              </a:tr>
              <a:tr h="1800200">
                <a:tc>
                  <a:txBody>
                    <a:bodyPr/>
                    <a:lstStyle/>
                    <a:p>
                      <a:pPr algn="ctr"/>
                      <a:r>
                        <a:rPr lang="fr-FR" dirty="0" smtClean="0"/>
                        <a:t>5</a:t>
                      </a:r>
                      <a:endParaRPr lang="fr-FR" dirty="0"/>
                    </a:p>
                  </a:txBody>
                  <a:tcPr/>
                </a:tc>
                <a:tc>
                  <a:txBody>
                    <a:bodyPr/>
                    <a:lstStyle/>
                    <a:p>
                      <a:r>
                        <a:rPr lang="fr-FR" dirty="0" smtClean="0"/>
                        <a:t>Séance mobile au choix: </a:t>
                      </a:r>
                    </a:p>
                    <a:p>
                      <a:r>
                        <a:rPr lang="fr-FR" sz="1800" kern="1200" dirty="0" smtClean="0">
                          <a:solidFill>
                            <a:schemeClr val="dk1"/>
                          </a:solidFill>
                          <a:latin typeface="+mn-lt"/>
                          <a:ea typeface="+mn-ea"/>
                          <a:cs typeface="+mn-cs"/>
                        </a:rPr>
                        <a:t>Détente : 35’ à 65/70% soit….km/h</a:t>
                      </a:r>
                    </a:p>
                    <a:p>
                      <a:r>
                        <a:rPr lang="fr-FR" sz="1800" kern="1200" dirty="0" smtClean="0">
                          <a:solidFill>
                            <a:schemeClr val="dk1"/>
                          </a:solidFill>
                          <a:latin typeface="+mn-lt"/>
                          <a:ea typeface="+mn-ea"/>
                          <a:cs typeface="+mn-cs"/>
                        </a:rPr>
                        <a:t>Récupération : 30’ à 75% soit….km/h</a:t>
                      </a:r>
                    </a:p>
                    <a:p>
                      <a:r>
                        <a:rPr lang="fr-FR" sz="1800" kern="1200" dirty="0" smtClean="0">
                          <a:solidFill>
                            <a:schemeClr val="dk1"/>
                          </a:solidFill>
                          <a:latin typeface="+mn-lt"/>
                          <a:ea typeface="+mn-ea"/>
                          <a:cs typeface="+mn-cs"/>
                        </a:rPr>
                        <a:t>Affinement : 40’ à 60% VMA soit….km/h</a:t>
                      </a:r>
                    </a:p>
                    <a:p>
                      <a:r>
                        <a:rPr lang="fr-FR" sz="1800" kern="1200" dirty="0" smtClean="0">
                          <a:solidFill>
                            <a:schemeClr val="dk1"/>
                          </a:solidFill>
                          <a:latin typeface="+mn-lt"/>
                          <a:ea typeface="+mn-ea"/>
                          <a:cs typeface="+mn-cs"/>
                        </a:rPr>
                        <a:t>Santé : 4 X 6’ à 85% VMA soit….km/h</a:t>
                      </a:r>
                    </a:p>
                    <a:p>
                      <a:r>
                        <a:rPr lang="fr-FR" sz="1800" kern="1200" dirty="0" smtClean="0">
                          <a:solidFill>
                            <a:schemeClr val="dk1"/>
                          </a:solidFill>
                          <a:latin typeface="+mn-lt"/>
                          <a:ea typeface="+mn-ea"/>
                          <a:cs typeface="+mn-cs"/>
                        </a:rPr>
                        <a:t>Sportif : 2 X (6 X 1’12) à VMA soit….km/h</a:t>
                      </a:r>
                      <a:endParaRPr lang="fr-FR" dirty="0"/>
                    </a:p>
                  </a:txBody>
                  <a:tcPr/>
                </a:tc>
                <a:tc>
                  <a:txBody>
                    <a:bodyPr/>
                    <a:lstStyle/>
                    <a:p>
                      <a:r>
                        <a:rPr lang="fr-FR" dirty="0" smtClean="0"/>
                        <a:t>Choix du mobile</a:t>
                      </a:r>
                    </a:p>
                    <a:p>
                      <a:r>
                        <a:rPr lang="fr-FR" dirty="0" smtClean="0"/>
                        <a:t>Utilisation de double </a:t>
                      </a:r>
                      <a:r>
                        <a:rPr lang="fr-FR" dirty="0" err="1" smtClean="0"/>
                        <a:t>reglette</a:t>
                      </a:r>
                      <a:endParaRPr lang="fr-FR"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376096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52704"/>
          </a:xfrm>
        </p:spPr>
        <p:txBody>
          <a:bodyPr/>
          <a:lstStyle/>
          <a:p>
            <a:r>
              <a:rPr lang="fr-FR" dirty="0" smtClean="0"/>
              <a:t>Suite</a:t>
            </a:r>
            <a:endParaRPr lang="fr-FR" dirty="0"/>
          </a:p>
        </p:txBody>
      </p:sp>
      <p:graphicFrame>
        <p:nvGraphicFramePr>
          <p:cNvPr id="4" name="Espace réservé du contenu 3"/>
          <p:cNvGraphicFramePr>
            <a:graphicFrameLocks noGrp="1"/>
          </p:cNvGraphicFramePr>
          <p:nvPr>
            <p:ph sz="quarter" idx="1"/>
          </p:nvPr>
        </p:nvGraphicFramePr>
        <p:xfrm>
          <a:off x="-1" y="1628800"/>
          <a:ext cx="9144001" cy="4936951"/>
        </p:xfrm>
        <a:graphic>
          <a:graphicData uri="http://schemas.openxmlformats.org/drawingml/2006/table">
            <a:tbl>
              <a:tblPr firstRow="1" bandRow="1">
                <a:tableStyleId>{5C22544A-7EE6-4342-B048-85BDC9FD1C3A}</a:tableStyleId>
              </a:tblPr>
              <a:tblGrid>
                <a:gridCol w="683569"/>
                <a:gridCol w="5412432"/>
                <a:gridCol w="3048000"/>
              </a:tblGrid>
              <a:tr h="1770164">
                <a:tc>
                  <a:txBody>
                    <a:bodyPr/>
                    <a:lstStyle/>
                    <a:p>
                      <a:pPr algn="ctr"/>
                      <a:r>
                        <a:rPr lang="fr-FR" dirty="0" smtClean="0"/>
                        <a:t>6</a:t>
                      </a:r>
                      <a:endParaRPr lang="fr-FR" dirty="0"/>
                    </a:p>
                  </a:txBody>
                  <a:tcPr/>
                </a:tc>
                <a:tc>
                  <a:txBody>
                    <a:bodyPr/>
                    <a:lstStyle/>
                    <a:p>
                      <a:r>
                        <a:rPr lang="fr-FR" dirty="0" smtClean="0"/>
                        <a:t>Séance mobile</a:t>
                      </a:r>
                      <a:r>
                        <a:rPr lang="fr-FR" baseline="0" dirty="0" smtClean="0"/>
                        <a:t> au choix mais identique:</a:t>
                      </a:r>
                    </a:p>
                    <a:p>
                      <a:pPr fontAlgn="base"/>
                      <a:r>
                        <a:rPr lang="fr-FR" sz="1800" b="1" kern="1200" dirty="0" smtClean="0">
                          <a:solidFill>
                            <a:schemeClr val="dk1"/>
                          </a:solidFill>
                          <a:latin typeface="+mn-lt"/>
                          <a:ea typeface="+mn-ea"/>
                          <a:cs typeface="+mn-cs"/>
                        </a:rPr>
                        <a:t>Séance à trous</a:t>
                      </a:r>
                      <a:r>
                        <a:rPr lang="fr-FR" sz="1800" kern="1200" dirty="0" smtClean="0">
                          <a:solidFill>
                            <a:schemeClr val="dk1"/>
                          </a:solidFill>
                          <a:latin typeface="+mn-lt"/>
                          <a:ea typeface="+mn-ea"/>
                          <a:cs typeface="+mn-cs"/>
                        </a:rPr>
                        <a:t> pour chaque objectif :</a:t>
                      </a:r>
                    </a:p>
                    <a:p>
                      <a:pPr fontAlgn="base"/>
                      <a:r>
                        <a:rPr lang="pt-PT" sz="1800" kern="1200" dirty="0" smtClean="0">
                          <a:solidFill>
                            <a:schemeClr val="dk1"/>
                          </a:solidFill>
                          <a:latin typeface="+mn-lt"/>
                          <a:ea typeface="+mn-ea"/>
                          <a:cs typeface="+mn-cs"/>
                        </a:rPr>
                        <a:t>M1:__ séries de 4 X 1’12 à 110 %, </a:t>
                      </a:r>
                      <a:r>
                        <a:rPr lang="pt-PT" sz="1800" kern="1200" dirty="0" err="1" smtClean="0">
                          <a:solidFill>
                            <a:schemeClr val="dk1"/>
                          </a:solidFill>
                          <a:latin typeface="+mn-lt"/>
                          <a:ea typeface="+mn-ea"/>
                          <a:cs typeface="+mn-cs"/>
                        </a:rPr>
                        <a:t>récup</a:t>
                      </a:r>
                      <a:r>
                        <a:rPr lang="pt-PT" sz="1800" kern="1200" dirty="0" smtClean="0">
                          <a:solidFill>
                            <a:schemeClr val="dk1"/>
                          </a:solidFill>
                          <a:latin typeface="+mn-lt"/>
                          <a:ea typeface="+mn-ea"/>
                          <a:cs typeface="+mn-cs"/>
                        </a:rPr>
                        <a:t> 1’12, R=3’</a:t>
                      </a:r>
                      <a:endParaRPr lang="fr-FR" sz="1800" kern="1200" dirty="0" smtClean="0">
                        <a:solidFill>
                          <a:schemeClr val="dk1"/>
                        </a:solidFill>
                        <a:latin typeface="+mn-lt"/>
                        <a:ea typeface="+mn-ea"/>
                        <a:cs typeface="+mn-cs"/>
                      </a:endParaRPr>
                    </a:p>
                    <a:p>
                      <a:pPr fontAlgn="base"/>
                      <a:r>
                        <a:rPr lang="fr-FR" sz="1800" kern="1200" dirty="0" smtClean="0">
                          <a:solidFill>
                            <a:schemeClr val="dk1"/>
                          </a:solidFill>
                          <a:latin typeface="+mn-lt"/>
                          <a:ea typeface="+mn-ea"/>
                          <a:cs typeface="+mn-cs"/>
                        </a:rPr>
                        <a:t>M2 :___ séries de 5’ à 85%, récup 2 à 4’</a:t>
                      </a:r>
                    </a:p>
                    <a:p>
                      <a:r>
                        <a:rPr lang="fr-FR" sz="1800" kern="1200" dirty="0" smtClean="0">
                          <a:solidFill>
                            <a:schemeClr val="dk1"/>
                          </a:solidFill>
                          <a:latin typeface="+mn-lt"/>
                          <a:ea typeface="+mn-ea"/>
                          <a:cs typeface="+mn-cs"/>
                        </a:rPr>
                        <a:t>M3 :___ séries de 5’ à 65%+ 5’ à 80% </a:t>
                      </a:r>
                      <a:endParaRPr lang="fr-FR" dirty="0"/>
                    </a:p>
                  </a:txBody>
                  <a:tcPr/>
                </a:tc>
                <a:tc>
                  <a:txBody>
                    <a:bodyPr/>
                    <a:lstStyle/>
                    <a:p>
                      <a:r>
                        <a:rPr lang="fr-FR" dirty="0" smtClean="0"/>
                        <a:t>Choix du nombre de série</a:t>
                      </a:r>
                    </a:p>
                    <a:p>
                      <a:r>
                        <a:rPr lang="fr-FR" dirty="0" smtClean="0"/>
                        <a:t>Séance à trou</a:t>
                      </a:r>
                      <a:endParaRPr lang="fr-FR" dirty="0"/>
                    </a:p>
                  </a:txBody>
                  <a:tcPr/>
                </a:tc>
              </a:tr>
              <a:tr h="1480928">
                <a:tc>
                  <a:txBody>
                    <a:bodyPr/>
                    <a:lstStyle/>
                    <a:p>
                      <a:pPr algn="ctr"/>
                      <a:r>
                        <a:rPr lang="fr-FR" dirty="0" smtClean="0"/>
                        <a:t>7</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Séance mobile</a:t>
                      </a:r>
                      <a:r>
                        <a:rPr lang="fr-FR" baseline="0" dirty="0" smtClean="0"/>
                        <a:t> au choix mais identique:</a:t>
                      </a:r>
                    </a:p>
                    <a:p>
                      <a:pPr fontAlgn="base"/>
                      <a:r>
                        <a:rPr lang="pt-PT" sz="1800" kern="1200" dirty="0" smtClean="0">
                          <a:solidFill>
                            <a:schemeClr val="dk1"/>
                          </a:solidFill>
                          <a:latin typeface="+mn-lt"/>
                          <a:ea typeface="+mn-ea"/>
                          <a:cs typeface="+mn-cs"/>
                        </a:rPr>
                        <a:t>O1 :6 séries de 3’ à _____% </a:t>
                      </a:r>
                      <a:r>
                        <a:rPr lang="pt-PT" sz="1800" kern="1200" dirty="0" err="1" smtClean="0">
                          <a:solidFill>
                            <a:schemeClr val="dk1"/>
                          </a:solidFill>
                          <a:latin typeface="+mn-lt"/>
                          <a:ea typeface="+mn-ea"/>
                          <a:cs typeface="+mn-cs"/>
                        </a:rPr>
                        <a:t>recup</a:t>
                      </a:r>
                      <a:r>
                        <a:rPr lang="pt-PT" sz="1800" kern="1200" dirty="0" smtClean="0">
                          <a:solidFill>
                            <a:schemeClr val="dk1"/>
                          </a:solidFill>
                          <a:latin typeface="+mn-lt"/>
                          <a:ea typeface="+mn-ea"/>
                          <a:cs typeface="+mn-cs"/>
                        </a:rPr>
                        <a:t> 2’</a:t>
                      </a:r>
                      <a:endParaRPr lang="fr-FR" sz="1800" kern="1200" dirty="0" smtClean="0">
                        <a:solidFill>
                          <a:schemeClr val="dk1"/>
                        </a:solidFill>
                        <a:latin typeface="+mn-lt"/>
                        <a:ea typeface="+mn-ea"/>
                        <a:cs typeface="+mn-cs"/>
                      </a:endParaRPr>
                    </a:p>
                    <a:p>
                      <a:pPr fontAlgn="base"/>
                      <a:r>
                        <a:rPr lang="pt-PT" sz="1800" kern="1200" dirty="0" smtClean="0">
                          <a:solidFill>
                            <a:schemeClr val="dk1"/>
                          </a:solidFill>
                          <a:latin typeface="+mn-lt"/>
                          <a:ea typeface="+mn-ea"/>
                          <a:cs typeface="+mn-cs"/>
                        </a:rPr>
                        <a:t>O2 :2 séries de 3’/r=2’/5’/r=2’/3’ R=3’, </a:t>
                      </a:r>
                      <a:r>
                        <a:rPr lang="pt-PT" sz="1800" kern="1200" dirty="0" err="1" smtClean="0">
                          <a:solidFill>
                            <a:schemeClr val="dk1"/>
                          </a:solidFill>
                          <a:latin typeface="+mn-lt"/>
                          <a:ea typeface="+mn-ea"/>
                          <a:cs typeface="+mn-cs"/>
                        </a:rPr>
                        <a:t>effort</a:t>
                      </a:r>
                      <a:r>
                        <a:rPr lang="pt-PT" sz="1800" kern="1200" dirty="0" smtClean="0">
                          <a:solidFill>
                            <a:schemeClr val="dk1"/>
                          </a:solidFill>
                          <a:latin typeface="+mn-lt"/>
                          <a:ea typeface="+mn-ea"/>
                          <a:cs typeface="+mn-cs"/>
                        </a:rPr>
                        <a:t> à ____%</a:t>
                      </a:r>
                      <a:endParaRPr lang="fr-FR"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O3 : 10’</a:t>
                      </a:r>
                      <a:r>
                        <a:rPr lang="fr-FR" sz="1800" kern="1200" baseline="0" dirty="0" smtClean="0">
                          <a:solidFill>
                            <a:schemeClr val="dk1"/>
                          </a:solidFill>
                          <a:latin typeface="+mn-lt"/>
                          <a:ea typeface="+mn-ea"/>
                          <a:cs typeface="+mn-cs"/>
                        </a:rPr>
                        <a:t> </a:t>
                      </a:r>
                      <a:r>
                        <a:rPr lang="fr-FR" sz="1800" kern="1200" dirty="0" smtClean="0">
                          <a:solidFill>
                            <a:schemeClr val="dk1"/>
                          </a:solidFill>
                          <a:latin typeface="+mn-lt"/>
                          <a:ea typeface="+mn-ea"/>
                          <a:cs typeface="+mn-cs"/>
                        </a:rPr>
                        <a:t>à ____%+5’à ___%+10’ à ____% + 5’ à ____% </a:t>
                      </a:r>
                      <a:endParaRPr lang="fr-FR" dirty="0" smtClean="0"/>
                    </a:p>
                  </a:txBody>
                  <a:tcPr/>
                </a:tc>
                <a:tc>
                  <a:txBody>
                    <a:bodyPr/>
                    <a:lstStyle/>
                    <a:p>
                      <a:r>
                        <a:rPr lang="fr-FR" dirty="0" smtClean="0"/>
                        <a:t>Choix de la</a:t>
                      </a:r>
                      <a:r>
                        <a:rPr lang="fr-FR" baseline="0" dirty="0" smtClean="0"/>
                        <a:t> durée ou de l’intensité</a:t>
                      </a:r>
                    </a:p>
                    <a:p>
                      <a:r>
                        <a:rPr lang="fr-FR" baseline="0" dirty="0" smtClean="0"/>
                        <a:t>Séance à trou</a:t>
                      </a:r>
                      <a:endParaRPr lang="fr-FR" dirty="0"/>
                    </a:p>
                  </a:txBody>
                  <a:tcPr/>
                </a:tc>
              </a:tr>
              <a:tr h="800988">
                <a:tc>
                  <a:txBody>
                    <a:bodyPr/>
                    <a:lstStyle/>
                    <a:p>
                      <a:pPr algn="ctr"/>
                      <a:r>
                        <a:rPr lang="fr-FR" dirty="0" smtClean="0"/>
                        <a:t>8</a:t>
                      </a:r>
                      <a:endParaRPr lang="fr-FR" dirty="0"/>
                    </a:p>
                  </a:txBody>
                  <a:tcPr/>
                </a:tc>
                <a:tc>
                  <a:txBody>
                    <a:bodyPr/>
                    <a:lstStyle/>
                    <a:p>
                      <a:r>
                        <a:rPr lang="fr-FR" dirty="0" smtClean="0"/>
                        <a:t>Séance préparée par l’élève et corrigée par l’enseignant</a:t>
                      </a:r>
                      <a:endParaRPr lang="fr-FR" dirty="0"/>
                    </a:p>
                  </a:txBody>
                  <a:tcPr/>
                </a:tc>
                <a:tc>
                  <a:txBody>
                    <a:bodyPr/>
                    <a:lstStyle/>
                    <a:p>
                      <a:r>
                        <a:rPr lang="fr-FR" dirty="0" smtClean="0"/>
                        <a:t>Préparation de la séance à l’avance</a:t>
                      </a:r>
                      <a:endParaRPr lang="fr-FR" dirty="0"/>
                    </a:p>
                  </a:txBody>
                  <a:tcPr/>
                </a:tc>
              </a:tr>
              <a:tr h="628440">
                <a:tc>
                  <a:txBody>
                    <a:bodyPr/>
                    <a:lstStyle/>
                    <a:p>
                      <a:pPr algn="ctr"/>
                      <a:r>
                        <a:rPr lang="fr-FR" dirty="0" smtClean="0"/>
                        <a:t>9</a:t>
                      </a:r>
                      <a:endParaRPr lang="fr-FR" dirty="0"/>
                    </a:p>
                  </a:txBody>
                  <a:tcPr/>
                </a:tc>
                <a:tc>
                  <a:txBody>
                    <a:bodyPr/>
                    <a:lstStyle/>
                    <a:p>
                      <a:r>
                        <a:rPr lang="fr-FR" dirty="0" smtClean="0"/>
                        <a:t>Evaluation sur SDR</a:t>
                      </a:r>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764704"/>
          </a:xfrm>
        </p:spPr>
        <p:txBody>
          <a:bodyPr>
            <a:normAutofit/>
          </a:bodyPr>
          <a:lstStyle/>
          <a:p>
            <a:r>
              <a:rPr lang="fr-FR" dirty="0" smtClean="0"/>
              <a:t>Cycle CD N4</a:t>
            </a:r>
            <a:endParaRPr lang="fr-FR" dirty="0"/>
          </a:p>
        </p:txBody>
      </p:sp>
      <p:graphicFrame>
        <p:nvGraphicFramePr>
          <p:cNvPr id="4" name="Espace réservé du contenu 3"/>
          <p:cNvGraphicFramePr>
            <a:graphicFrameLocks noGrp="1"/>
          </p:cNvGraphicFramePr>
          <p:nvPr>
            <p:ph sz="quarter"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0339166"/>
              </p:ext>
            </p:extLst>
          </p:nvPr>
        </p:nvGraphicFramePr>
        <p:xfrm>
          <a:off x="1" y="836710"/>
          <a:ext cx="9036495" cy="6223648"/>
        </p:xfrm>
        <a:graphic>
          <a:graphicData uri="http://schemas.openxmlformats.org/drawingml/2006/table">
            <a:tbl>
              <a:tblPr firstRow="1" bandRow="1">
                <a:tableStyleId>{5C22544A-7EE6-4342-B048-85BDC9FD1C3A}</a:tableStyleId>
              </a:tblPr>
              <a:tblGrid>
                <a:gridCol w="1280318"/>
                <a:gridCol w="4409801"/>
                <a:gridCol w="3346376"/>
              </a:tblGrid>
              <a:tr h="400026">
                <a:tc>
                  <a:txBody>
                    <a:bodyPr/>
                    <a:lstStyle/>
                    <a:p>
                      <a:pPr algn="ctr"/>
                      <a:r>
                        <a:rPr lang="fr-FR" dirty="0" smtClean="0"/>
                        <a:t>Leçon N°</a:t>
                      </a:r>
                      <a:endParaRPr lang="fr-FR" dirty="0"/>
                    </a:p>
                  </a:txBody>
                  <a:tcPr/>
                </a:tc>
                <a:tc>
                  <a:txBody>
                    <a:bodyPr/>
                    <a:lstStyle/>
                    <a:p>
                      <a:pPr algn="ctr"/>
                      <a:r>
                        <a:rPr lang="fr-FR" dirty="0" smtClean="0"/>
                        <a:t>Trame</a:t>
                      </a:r>
                      <a:endParaRPr lang="fr-FR" dirty="0"/>
                    </a:p>
                  </a:txBody>
                  <a:tcPr/>
                </a:tc>
                <a:tc>
                  <a:txBody>
                    <a:bodyPr/>
                    <a:lstStyle/>
                    <a:p>
                      <a:pPr algn="ctr"/>
                      <a:r>
                        <a:rPr lang="fr-FR" dirty="0" smtClean="0"/>
                        <a:t>Pouvoir dévolu aux élèves</a:t>
                      </a:r>
                      <a:endParaRPr lang="fr-FR" dirty="0"/>
                    </a:p>
                  </a:txBody>
                  <a:tcPr/>
                </a:tc>
              </a:tr>
              <a:tr h="400026">
                <a:tc>
                  <a:txBody>
                    <a:bodyPr/>
                    <a:lstStyle/>
                    <a:p>
                      <a:pPr algn="ctr"/>
                      <a:r>
                        <a:rPr lang="fr-FR" dirty="0" smtClean="0"/>
                        <a:t>1</a:t>
                      </a:r>
                      <a:endParaRPr lang="fr-FR" dirty="0"/>
                    </a:p>
                  </a:txBody>
                  <a:tcPr/>
                </a:tc>
                <a:tc>
                  <a:txBody>
                    <a:bodyPr/>
                    <a:lstStyle/>
                    <a:p>
                      <a:r>
                        <a:rPr lang="fr-FR" dirty="0" smtClean="0"/>
                        <a:t>Test VMA</a:t>
                      </a:r>
                      <a:endParaRPr lang="fr-FR" dirty="0"/>
                    </a:p>
                  </a:txBody>
                  <a:tcPr/>
                </a:tc>
                <a:tc>
                  <a:txBody>
                    <a:bodyPr/>
                    <a:lstStyle/>
                    <a:p>
                      <a:endParaRPr lang="fr-FR"/>
                    </a:p>
                  </a:txBody>
                  <a:tcPr/>
                </a:tc>
              </a:tr>
              <a:tr h="667524">
                <a:tc>
                  <a:txBody>
                    <a:bodyPr/>
                    <a:lstStyle/>
                    <a:p>
                      <a:pPr algn="ctr"/>
                      <a:r>
                        <a:rPr lang="fr-FR" dirty="0" smtClean="0"/>
                        <a:t>2</a:t>
                      </a:r>
                      <a:endParaRPr lang="fr-FR" dirty="0"/>
                    </a:p>
                  </a:txBody>
                  <a:tcPr/>
                </a:tc>
                <a:tc>
                  <a:txBody>
                    <a:bodyPr/>
                    <a:lstStyle/>
                    <a:p>
                      <a:r>
                        <a:rPr lang="fr-FR" dirty="0" smtClean="0"/>
                        <a:t>Séance</a:t>
                      </a:r>
                      <a:r>
                        <a:rPr lang="fr-FR" baseline="0" dirty="0" smtClean="0"/>
                        <a:t> au choix</a:t>
                      </a:r>
                    </a:p>
                    <a:p>
                      <a:r>
                        <a:rPr lang="fr-FR" baseline="0" dirty="0" smtClean="0"/>
                        <a:t>Séance puzzle</a:t>
                      </a:r>
                      <a:endParaRPr lang="fr-FR" dirty="0"/>
                    </a:p>
                  </a:txBody>
                  <a:tcPr/>
                </a:tc>
                <a:tc>
                  <a:txBody>
                    <a:bodyPr/>
                    <a:lstStyle/>
                    <a:p>
                      <a:r>
                        <a:rPr lang="fr-FR" dirty="0" smtClean="0"/>
                        <a:t>Choix du mobile</a:t>
                      </a:r>
                      <a:endParaRPr lang="fr-FR" dirty="0"/>
                    </a:p>
                  </a:txBody>
                  <a:tcPr/>
                </a:tc>
              </a:tr>
              <a:tr h="690455">
                <a:tc>
                  <a:txBody>
                    <a:bodyPr/>
                    <a:lstStyle/>
                    <a:p>
                      <a:pPr algn="ctr"/>
                      <a:r>
                        <a:rPr lang="fr-FR" dirty="0" smtClean="0"/>
                        <a:t>3</a:t>
                      </a:r>
                      <a:endParaRPr lang="fr-FR" dirty="0"/>
                    </a:p>
                  </a:txBody>
                  <a:tcPr/>
                </a:tc>
                <a:tc>
                  <a:txBody>
                    <a:bodyPr/>
                    <a:lstStyle/>
                    <a:p>
                      <a:r>
                        <a:rPr lang="fr-FR" dirty="0" smtClean="0"/>
                        <a:t>Séance au choix à travailler</a:t>
                      </a:r>
                      <a:r>
                        <a:rPr lang="fr-FR" baseline="0" dirty="0" smtClean="0"/>
                        <a:t> sur place</a:t>
                      </a:r>
                      <a:endParaRPr lang="fr-FR" dirty="0"/>
                    </a:p>
                  </a:txBody>
                  <a:tcPr/>
                </a:tc>
                <a:tc>
                  <a:txBody>
                    <a:bodyPr/>
                    <a:lstStyle/>
                    <a:p>
                      <a:r>
                        <a:rPr lang="fr-FR" dirty="0" smtClean="0"/>
                        <a:t>Choix du mobile et d’un paramètre</a:t>
                      </a:r>
                      <a:endParaRPr lang="fr-FR" dirty="0"/>
                    </a:p>
                  </a:txBody>
                  <a:tcPr/>
                </a:tc>
              </a:tr>
              <a:tr h="690455">
                <a:tc>
                  <a:txBody>
                    <a:bodyPr/>
                    <a:lstStyle/>
                    <a:p>
                      <a:pPr algn="ctr"/>
                      <a:r>
                        <a:rPr lang="fr-FR" dirty="0" smtClean="0"/>
                        <a:t>4</a:t>
                      </a:r>
                      <a:endParaRPr lang="fr-FR" dirty="0"/>
                    </a:p>
                  </a:txBody>
                  <a:tcPr/>
                </a:tc>
                <a:tc>
                  <a:txBody>
                    <a:bodyPr/>
                    <a:lstStyle/>
                    <a:p>
                      <a:r>
                        <a:rPr lang="fr-FR" dirty="0" smtClean="0"/>
                        <a:t>Séance à préparer</a:t>
                      </a:r>
                      <a:r>
                        <a:rPr lang="fr-FR" baseline="0" dirty="0" smtClean="0"/>
                        <a:t> chez soi et corrigée par l’enseignant</a:t>
                      </a:r>
                      <a:endParaRPr lang="fr-FR" dirty="0"/>
                    </a:p>
                  </a:txBody>
                  <a:tcPr/>
                </a:tc>
                <a:tc>
                  <a:txBody>
                    <a:bodyPr/>
                    <a:lstStyle/>
                    <a:p>
                      <a:r>
                        <a:rPr lang="fr-FR" dirty="0" smtClean="0"/>
                        <a:t>Conçoit</a:t>
                      </a:r>
                      <a:r>
                        <a:rPr lang="fr-FR" baseline="0" dirty="0" smtClean="0"/>
                        <a:t> sa séance</a:t>
                      </a:r>
                      <a:endParaRPr lang="fr-FR" dirty="0"/>
                    </a:p>
                  </a:txBody>
                  <a:tcPr/>
                </a:tc>
              </a:tr>
              <a:tr h="986364">
                <a:tc>
                  <a:txBody>
                    <a:bodyPr/>
                    <a:lstStyle/>
                    <a:p>
                      <a:pPr algn="ctr"/>
                      <a:r>
                        <a:rPr lang="fr-FR" dirty="0" smtClean="0"/>
                        <a:t>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Séance à préparer</a:t>
                      </a:r>
                      <a:r>
                        <a:rPr lang="fr-FR" baseline="0" dirty="0" smtClean="0"/>
                        <a:t> chez soi et corrigée par l’enseignant</a:t>
                      </a:r>
                      <a:endParaRPr lang="fr-FR" dirty="0" smtClean="0"/>
                    </a:p>
                  </a:txBody>
                  <a:tcPr/>
                </a:tc>
                <a:tc>
                  <a:txBody>
                    <a:bodyPr/>
                    <a:lstStyle/>
                    <a:p>
                      <a:r>
                        <a:rPr lang="fr-FR" dirty="0" smtClean="0"/>
                        <a:t>Conçoit</a:t>
                      </a:r>
                      <a:r>
                        <a:rPr lang="fr-FR" baseline="0" dirty="0" smtClean="0"/>
                        <a:t> sa séance en fonction feed-back enseignant et ressenti + intégration récup active</a:t>
                      </a:r>
                    </a:p>
                  </a:txBody>
                  <a:tcPr/>
                </a:tc>
              </a:tr>
              <a:tr h="986364">
                <a:tc>
                  <a:txBody>
                    <a:bodyPr/>
                    <a:lstStyle/>
                    <a:p>
                      <a:pPr algn="ctr"/>
                      <a:r>
                        <a:rPr lang="fr-FR" dirty="0" smtClean="0"/>
                        <a:t>6</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Séance à préparer</a:t>
                      </a:r>
                      <a:r>
                        <a:rPr lang="fr-FR" baseline="0" dirty="0" smtClean="0"/>
                        <a:t> chez soi et corrigée par l’enseignant</a:t>
                      </a:r>
                      <a:endParaRPr lang="fr-F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Conçoit</a:t>
                      </a:r>
                      <a:r>
                        <a:rPr lang="fr-FR" baseline="0" dirty="0" smtClean="0"/>
                        <a:t> sa séance en fonction feed-back enseignant et ressenti et forme</a:t>
                      </a:r>
                      <a:endParaRPr lang="fr-FR" dirty="0" smtClean="0"/>
                    </a:p>
                  </a:txBody>
                  <a:tcPr/>
                </a:tc>
              </a:tr>
              <a:tr h="400026">
                <a:tc>
                  <a:txBody>
                    <a:bodyPr/>
                    <a:lstStyle/>
                    <a:p>
                      <a:pPr algn="ctr"/>
                      <a:r>
                        <a:rPr lang="fr-FR" dirty="0" smtClean="0"/>
                        <a:t>7</a:t>
                      </a:r>
                      <a:endParaRPr lang="fr-FR" dirty="0"/>
                    </a:p>
                  </a:txBody>
                  <a:tcPr/>
                </a:tc>
                <a:tc>
                  <a:txBody>
                    <a:bodyPr/>
                    <a:lstStyle/>
                    <a:p>
                      <a:r>
                        <a:rPr lang="fr-FR" dirty="0" smtClean="0"/>
                        <a:t>Séance à concevoir sur place</a:t>
                      </a:r>
                      <a:endParaRPr lang="fr-FR" dirty="0"/>
                    </a:p>
                  </a:txBody>
                  <a:tcPr/>
                </a:tc>
                <a:tc>
                  <a:txBody>
                    <a:bodyPr/>
                    <a:lstStyle/>
                    <a:p>
                      <a:r>
                        <a:rPr lang="fr-FR" dirty="0" smtClean="0"/>
                        <a:t>Autonome</a:t>
                      </a:r>
                      <a:endParaRPr lang="fr-FR" dirty="0"/>
                    </a:p>
                  </a:txBody>
                  <a:tcPr/>
                </a:tc>
              </a:tr>
              <a:tr h="400026">
                <a:tc>
                  <a:txBody>
                    <a:bodyPr/>
                    <a:lstStyle/>
                    <a:p>
                      <a:pPr algn="ctr"/>
                      <a:r>
                        <a:rPr lang="fr-FR" dirty="0" smtClean="0"/>
                        <a:t>8</a:t>
                      </a:r>
                      <a:endParaRPr lang="fr-FR" dirty="0"/>
                    </a:p>
                  </a:txBody>
                  <a:tcPr/>
                </a:tc>
                <a:tc>
                  <a:txBody>
                    <a:bodyPr/>
                    <a:lstStyle/>
                    <a:p>
                      <a:r>
                        <a:rPr lang="fr-FR" dirty="0" smtClean="0"/>
                        <a:t>Pré évaluation, conditions bac</a:t>
                      </a:r>
                      <a:endParaRPr lang="fr-FR" dirty="0"/>
                    </a:p>
                  </a:txBody>
                  <a:tcPr/>
                </a:tc>
                <a:tc>
                  <a:txBody>
                    <a:bodyPr/>
                    <a:lstStyle/>
                    <a:p>
                      <a:r>
                        <a:rPr lang="fr-FR" dirty="0" smtClean="0"/>
                        <a:t>Autonome</a:t>
                      </a:r>
                      <a:endParaRPr lang="fr-FR" dirty="0"/>
                    </a:p>
                  </a:txBody>
                  <a:tcPr/>
                </a:tc>
              </a:tr>
              <a:tr h="400026">
                <a:tc>
                  <a:txBody>
                    <a:bodyPr/>
                    <a:lstStyle/>
                    <a:p>
                      <a:pPr algn="ctr"/>
                      <a:r>
                        <a:rPr lang="fr-FR" dirty="0" smtClean="0"/>
                        <a:t>9</a:t>
                      </a:r>
                      <a:endParaRPr lang="fr-FR" dirty="0"/>
                    </a:p>
                  </a:txBody>
                  <a:tcPr/>
                </a:tc>
                <a:tc>
                  <a:txBody>
                    <a:bodyPr/>
                    <a:lstStyle/>
                    <a:p>
                      <a:r>
                        <a:rPr lang="fr-FR" dirty="0" smtClean="0"/>
                        <a:t>Bac</a:t>
                      </a:r>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71400"/>
            <a:ext cx="9144000" cy="764704"/>
          </a:xfrm>
        </p:spPr>
        <p:txBody>
          <a:bodyPr>
            <a:normAutofit/>
          </a:bodyPr>
          <a:lstStyle/>
          <a:p>
            <a:pPr algn="ctr"/>
            <a:r>
              <a:rPr lang="fr-FR" dirty="0" smtClean="0"/>
              <a:t>Cycle de Bergé</a:t>
            </a:r>
            <a:endParaRPr lang="fr-FR" dirty="0"/>
          </a:p>
        </p:txBody>
      </p:sp>
      <p:graphicFrame>
        <p:nvGraphicFramePr>
          <p:cNvPr id="5" name="Espace réservé du contenu 4"/>
          <p:cNvGraphicFramePr>
            <a:graphicFrameLocks noGrp="1"/>
          </p:cNvGraphicFramePr>
          <p:nvPr>
            <p:ph sz="quarter"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825298"/>
              </p:ext>
            </p:extLst>
          </p:nvPr>
        </p:nvGraphicFramePr>
        <p:xfrm>
          <a:off x="108520" y="692696"/>
          <a:ext cx="8711952" cy="5965037"/>
        </p:xfrm>
        <a:graphic>
          <a:graphicData uri="http://schemas.openxmlformats.org/drawingml/2006/table">
            <a:tbl>
              <a:tblPr firstRow="1" bandRow="1">
                <a:tableStyleId>{5C22544A-7EE6-4342-B048-85BDC9FD1C3A}</a:tableStyleId>
              </a:tblPr>
              <a:tblGrid>
                <a:gridCol w="503040"/>
                <a:gridCol w="8208912"/>
              </a:tblGrid>
              <a:tr h="604796">
                <a:tc>
                  <a:txBody>
                    <a:bodyPr/>
                    <a:lstStyle/>
                    <a:p>
                      <a:r>
                        <a:rPr lang="fr-FR" sz="1400" dirty="0" smtClean="0"/>
                        <a:t>S1</a:t>
                      </a:r>
                      <a:endParaRPr lang="fr-FR" sz="1400" dirty="0"/>
                    </a:p>
                  </a:txBody>
                  <a:tcPr/>
                </a:tc>
                <a:tc>
                  <a:txBody>
                    <a:bodyPr/>
                    <a:lstStyle/>
                    <a:p>
                      <a:r>
                        <a:rPr lang="fr-FR" sz="1400" dirty="0" smtClean="0"/>
                        <a:t>Test de Léger ; Présentation de cette activité et du déroulement des séances</a:t>
                      </a:r>
                      <a:endParaRPr lang="fr-FR" sz="1400" dirty="0"/>
                    </a:p>
                  </a:txBody>
                  <a:tcPr/>
                </a:tc>
              </a:tr>
              <a:tr h="619337">
                <a:tc>
                  <a:txBody>
                    <a:bodyPr/>
                    <a:lstStyle/>
                    <a:p>
                      <a:r>
                        <a:rPr lang="fr-FR" sz="1400" dirty="0" smtClean="0"/>
                        <a:t>S2</a:t>
                      </a:r>
                      <a:endParaRPr lang="fr-FR" sz="1400" dirty="0"/>
                    </a:p>
                  </a:txBody>
                  <a:tcPr/>
                </a:tc>
                <a:tc>
                  <a:txBody>
                    <a:bodyPr/>
                    <a:lstStyle/>
                    <a:p>
                      <a:r>
                        <a:rPr lang="fr-FR" sz="1400" dirty="0" smtClean="0"/>
                        <a:t>Calcul de la Vitesse Maximale de Sprint (VMS), en référence à la VME (= VMA)</a:t>
                      </a:r>
                      <a:r>
                        <a:rPr lang="fr-FR" sz="1400" baseline="0" dirty="0" smtClean="0"/>
                        <a:t> </a:t>
                      </a:r>
                      <a:r>
                        <a:rPr lang="fr-FR" sz="1400" dirty="0" err="1" smtClean="0"/>
                        <a:t>Remédiation</a:t>
                      </a:r>
                      <a:r>
                        <a:rPr lang="fr-FR" sz="1400" dirty="0" smtClean="0"/>
                        <a:t> de la VMA</a:t>
                      </a:r>
                      <a:endParaRPr lang="fr-FR" sz="1400" dirty="0"/>
                    </a:p>
                  </a:txBody>
                  <a:tcPr/>
                </a:tc>
              </a:tr>
              <a:tr h="403414">
                <a:tc>
                  <a:txBody>
                    <a:bodyPr/>
                    <a:lstStyle/>
                    <a:p>
                      <a:r>
                        <a:rPr lang="fr-FR" sz="1400" dirty="0" smtClean="0"/>
                        <a:t>S3</a:t>
                      </a:r>
                      <a:endParaRPr lang="fr-FR" sz="1400" dirty="0"/>
                    </a:p>
                  </a:txBody>
                  <a:tcPr/>
                </a:tc>
                <a:tc>
                  <a:txBody>
                    <a:bodyPr/>
                    <a:lstStyle/>
                    <a:p>
                      <a:r>
                        <a:rPr lang="fr-FR" sz="1400" dirty="0" smtClean="0"/>
                        <a:t>Tous les élèves font une séance d’entraînement (construite par le prof) visant l’objectif N° 3</a:t>
                      </a:r>
                      <a:endParaRPr lang="fr-FR" sz="1400" dirty="0"/>
                    </a:p>
                  </a:txBody>
                  <a:tcPr/>
                </a:tc>
              </a:tr>
              <a:tr h="604796">
                <a:tc>
                  <a:txBody>
                    <a:bodyPr/>
                    <a:lstStyle/>
                    <a:p>
                      <a:r>
                        <a:rPr lang="fr-FR" sz="1400" dirty="0" smtClean="0"/>
                        <a:t>S4</a:t>
                      </a:r>
                      <a:endParaRPr lang="fr-FR" sz="1400" dirty="0"/>
                    </a:p>
                  </a:txBody>
                  <a:tcPr/>
                </a:tc>
                <a:tc>
                  <a:txBody>
                    <a:bodyPr/>
                    <a:lstStyle/>
                    <a:p>
                      <a:r>
                        <a:rPr lang="fr-FR" sz="1400" dirty="0" smtClean="0"/>
                        <a:t>Tous les élèves font une séance d’entraînement (construite par le prof) visant l’objectif N° 2.</a:t>
                      </a:r>
                      <a:r>
                        <a:rPr lang="fr-FR" sz="1400" baseline="0" dirty="0" smtClean="0"/>
                        <a:t> </a:t>
                      </a:r>
                      <a:r>
                        <a:rPr lang="fr-FR" sz="1400" dirty="0" smtClean="0"/>
                        <a:t>Choix par l’élève de son objectif 1,2 ou 3</a:t>
                      </a:r>
                      <a:endParaRPr lang="fr-FR" sz="1400" dirty="0"/>
                    </a:p>
                  </a:txBody>
                  <a:tcPr/>
                </a:tc>
              </a:tr>
              <a:tr h="561974">
                <a:tc>
                  <a:txBody>
                    <a:bodyPr/>
                    <a:lstStyle/>
                    <a:p>
                      <a:r>
                        <a:rPr lang="fr-FR" sz="1400" dirty="0" smtClean="0"/>
                        <a:t>S5</a:t>
                      </a:r>
                      <a:endParaRPr lang="fr-FR" sz="1400" dirty="0"/>
                    </a:p>
                  </a:txBody>
                  <a:tcPr/>
                </a:tc>
                <a:tc>
                  <a:txBody>
                    <a:bodyPr/>
                    <a:lstStyle/>
                    <a:p>
                      <a:r>
                        <a:rPr lang="fr-FR" sz="1400" dirty="0" smtClean="0"/>
                        <a:t>En fonction de  leur  objectif personnel (1,2 ou 3)  les élèves réalisent une  séance</a:t>
                      </a:r>
                      <a:r>
                        <a:rPr lang="fr-FR" sz="1400" baseline="0" dirty="0" smtClean="0"/>
                        <a:t> </a:t>
                      </a:r>
                      <a:r>
                        <a:rPr lang="fr-FR" sz="1400" dirty="0" smtClean="0"/>
                        <a:t>d’entraînement construite par le prof</a:t>
                      </a:r>
                      <a:endParaRPr lang="fr-FR" sz="1400" dirty="0"/>
                    </a:p>
                  </a:txBody>
                  <a:tcPr/>
                </a:tc>
              </a:tr>
              <a:tr h="562075">
                <a:tc>
                  <a:txBody>
                    <a:bodyPr/>
                    <a:lstStyle/>
                    <a:p>
                      <a:r>
                        <a:rPr lang="fr-FR" sz="1400" dirty="0" smtClean="0"/>
                        <a:t>S6</a:t>
                      </a:r>
                      <a:endParaRPr lang="fr-FR" sz="1400" dirty="0"/>
                    </a:p>
                  </a:txBody>
                  <a:tcPr/>
                </a:tc>
                <a:tc>
                  <a:txBody>
                    <a:bodyPr/>
                    <a:lstStyle/>
                    <a:p>
                      <a:r>
                        <a:rPr lang="fr-FR" sz="1400" dirty="0" smtClean="0"/>
                        <a:t>En fonction de  leur  objectif personnel (1,2 ou 3)  les élèves réalisent une  séance</a:t>
                      </a:r>
                      <a:r>
                        <a:rPr lang="fr-FR" sz="1400" baseline="0" dirty="0" smtClean="0"/>
                        <a:t> </a:t>
                      </a:r>
                      <a:r>
                        <a:rPr lang="fr-FR" sz="1400" dirty="0" smtClean="0"/>
                        <a:t>d’entraînement</a:t>
                      </a:r>
                      <a:r>
                        <a:rPr lang="fr-FR" sz="1400" baseline="0" dirty="0" smtClean="0"/>
                        <a:t> </a:t>
                      </a:r>
                      <a:r>
                        <a:rPr lang="fr-FR" sz="1400" dirty="0" smtClean="0"/>
                        <a:t>construite par le prof.</a:t>
                      </a:r>
                      <a:r>
                        <a:rPr lang="fr-FR" sz="1400" baseline="0" dirty="0" smtClean="0"/>
                        <a:t> </a:t>
                      </a:r>
                      <a:r>
                        <a:rPr lang="fr-FR" sz="1400" dirty="0" smtClean="0"/>
                        <a:t>Présentation de l’évaluation</a:t>
                      </a:r>
                      <a:endParaRPr lang="fr-FR" sz="1400" dirty="0"/>
                    </a:p>
                  </a:txBody>
                  <a:tcPr/>
                </a:tc>
              </a:tr>
              <a:tr h="778200">
                <a:tc>
                  <a:txBody>
                    <a:bodyPr/>
                    <a:lstStyle/>
                    <a:p>
                      <a:r>
                        <a:rPr lang="fr-FR" sz="1400" dirty="0" smtClean="0"/>
                        <a:t>S7</a:t>
                      </a:r>
                      <a:endParaRPr lang="fr-FR" sz="1400" dirty="0"/>
                    </a:p>
                  </a:txBody>
                  <a:tcPr/>
                </a:tc>
                <a:tc>
                  <a:txBody>
                    <a:bodyPr/>
                    <a:lstStyle/>
                    <a:p>
                      <a:r>
                        <a:rPr lang="fr-FR" sz="1400" dirty="0" smtClean="0"/>
                        <a:t>En fonction de  leur  objectif personnel (1,2 ou 3)  les élèves réalisent une  séance</a:t>
                      </a:r>
                    </a:p>
                    <a:p>
                      <a:r>
                        <a:rPr lang="fr-FR" sz="1400" dirty="0" smtClean="0"/>
                        <a:t>d’entraînement construite par le prof.</a:t>
                      </a:r>
                      <a:r>
                        <a:rPr lang="fr-FR" sz="1400" baseline="0" dirty="0" smtClean="0"/>
                        <a:t> </a:t>
                      </a:r>
                      <a:r>
                        <a:rPr lang="fr-FR" sz="1400" dirty="0" smtClean="0"/>
                        <a:t>Annonce de la prochaine séance : les élèves doivent construire une séance d’entraînement à</a:t>
                      </a:r>
                      <a:r>
                        <a:rPr lang="fr-FR" sz="1400" baseline="0" dirty="0" smtClean="0"/>
                        <a:t> </a:t>
                      </a:r>
                      <a:r>
                        <a:rPr lang="fr-FR" sz="1400" dirty="0" smtClean="0"/>
                        <a:t>partir de ce qu’il ont vécu et à partir de leur dossier personnel</a:t>
                      </a:r>
                      <a:endParaRPr lang="fr-FR" sz="1400" dirty="0"/>
                    </a:p>
                  </a:txBody>
                  <a:tcPr/>
                </a:tc>
              </a:tr>
              <a:tr h="619944">
                <a:tc>
                  <a:txBody>
                    <a:bodyPr/>
                    <a:lstStyle/>
                    <a:p>
                      <a:r>
                        <a:rPr lang="fr-FR" sz="1400" dirty="0" smtClean="0"/>
                        <a:t>S8</a:t>
                      </a:r>
                      <a:endParaRPr lang="fr-FR" sz="1400" dirty="0"/>
                    </a:p>
                  </a:txBody>
                  <a:tcPr/>
                </a:tc>
                <a:tc>
                  <a:txBody>
                    <a:bodyPr/>
                    <a:lstStyle/>
                    <a:p>
                      <a:r>
                        <a:rPr lang="fr-FR" sz="1400" dirty="0" smtClean="0"/>
                        <a:t>En fonction de  leur  objectif  personnel (1,2 ou 3)  chaque  élève  réalise  la  séance</a:t>
                      </a:r>
                      <a:r>
                        <a:rPr lang="fr-FR" sz="1400" baseline="0" dirty="0" smtClean="0"/>
                        <a:t> </a:t>
                      </a:r>
                      <a:r>
                        <a:rPr lang="fr-FR" sz="1400" dirty="0" smtClean="0"/>
                        <a:t>d’entraînement qu’il a construite avant de venir en cours.</a:t>
                      </a:r>
                      <a:r>
                        <a:rPr lang="fr-FR" sz="1400" baseline="0" dirty="0" smtClean="0"/>
                        <a:t> </a:t>
                      </a:r>
                      <a:r>
                        <a:rPr lang="fr-FR" sz="1400" dirty="0" smtClean="0"/>
                        <a:t>Evaluation par le prof</a:t>
                      </a:r>
                      <a:endParaRPr lang="fr-FR" sz="1400" dirty="0"/>
                    </a:p>
                  </a:txBody>
                  <a:tcPr/>
                </a:tc>
              </a:tr>
              <a:tr h="864903">
                <a:tc>
                  <a:txBody>
                    <a:bodyPr/>
                    <a:lstStyle/>
                    <a:p>
                      <a:r>
                        <a:rPr lang="fr-FR" sz="1400" dirty="0" smtClean="0"/>
                        <a:t>S9</a:t>
                      </a:r>
                      <a:endParaRPr lang="fr-FR" sz="1400" dirty="0"/>
                    </a:p>
                  </a:txBody>
                  <a:tcPr/>
                </a:tc>
                <a:tc>
                  <a:txBody>
                    <a:bodyPr/>
                    <a:lstStyle/>
                    <a:p>
                      <a:r>
                        <a:rPr lang="fr-FR" sz="1400" dirty="0" smtClean="0"/>
                        <a:t>En fonction de  leur  objectif  personnel (1,2 ou 3)  chaque  élève  réalise  la  séance</a:t>
                      </a:r>
                      <a:r>
                        <a:rPr lang="fr-FR" sz="1400" baseline="0" dirty="0" smtClean="0"/>
                        <a:t> d</a:t>
                      </a:r>
                      <a:r>
                        <a:rPr lang="fr-FR" sz="1400" dirty="0" smtClean="0"/>
                        <a:t>’entraînement qu’il a construite avant de venir en cours.</a:t>
                      </a:r>
                      <a:r>
                        <a:rPr lang="fr-FR" sz="1400" baseline="0" dirty="0" smtClean="0"/>
                        <a:t> </a:t>
                      </a:r>
                      <a:r>
                        <a:rPr lang="fr-FR" sz="1400" dirty="0" smtClean="0"/>
                        <a:t>Evaluation par le prof</a:t>
                      </a:r>
                    </a:p>
                    <a:p>
                      <a:r>
                        <a:rPr lang="fr-FR" sz="1400" dirty="0" smtClean="0"/>
                        <a:t>Bilan élèves et bilan prof</a:t>
                      </a:r>
                      <a:endParaRPr lang="fr-FR" sz="1400" dirty="0"/>
                    </a:p>
                  </a:txBody>
                  <a:tcPr/>
                </a:tc>
              </a:tr>
              <a:tr h="345598">
                <a:tc>
                  <a:txBody>
                    <a:bodyPr/>
                    <a:lstStyle/>
                    <a:p>
                      <a:r>
                        <a:rPr lang="fr-FR" sz="1400" dirty="0" smtClean="0"/>
                        <a:t>S10</a:t>
                      </a:r>
                      <a:endParaRPr lang="fr-FR" sz="1400" dirty="0"/>
                    </a:p>
                  </a:txBody>
                  <a:tcPr/>
                </a:tc>
                <a:tc>
                  <a:txBody>
                    <a:bodyPr/>
                    <a:lstStyle/>
                    <a:p>
                      <a:r>
                        <a:rPr lang="fr-FR" sz="1400" dirty="0" smtClean="0"/>
                        <a:t>Expérimentation de la fiche d’évaluation BAC EPS «Course en durée»</a:t>
                      </a:r>
                      <a:endParaRPr lang="fr-FR" sz="1400"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08025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1500"/>
            <a:ext cx="8229600" cy="736358"/>
          </a:xfrm>
        </p:spPr>
        <p:txBody>
          <a:bodyPr>
            <a:normAutofit/>
          </a:bodyPr>
          <a:lstStyle/>
          <a:p>
            <a:r>
              <a:rPr lang="fr-FR" dirty="0" smtClean="0"/>
              <a:t>Concevoir (N3)</a:t>
            </a:r>
            <a:endParaRPr lang="fr-FR" dirty="0"/>
          </a:p>
        </p:txBody>
      </p:sp>
      <p:sp>
        <p:nvSpPr>
          <p:cNvPr id="3" name="Espace réservé du contenu 2"/>
          <p:cNvSpPr>
            <a:spLocks noGrp="1"/>
          </p:cNvSpPr>
          <p:nvPr>
            <p:ph sz="quarter" idx="1"/>
          </p:nvPr>
        </p:nvSpPr>
        <p:spPr>
          <a:xfrm>
            <a:off x="457200" y="1484784"/>
            <a:ext cx="8229600" cy="5373216"/>
          </a:xfrm>
        </p:spPr>
        <p:txBody>
          <a:bodyPr>
            <a:normAutofit fontScale="77500" lnSpcReduction="20000"/>
          </a:bodyPr>
          <a:lstStyle/>
          <a:p>
            <a:pPr algn="just"/>
            <a:r>
              <a:rPr lang="fr-FR" b="1" dirty="0" smtClean="0"/>
              <a:t>Comportements d’élèves:</a:t>
            </a:r>
          </a:p>
          <a:p>
            <a:pPr algn="just">
              <a:buNone/>
            </a:pPr>
            <a:r>
              <a:rPr lang="fr-FR" dirty="0" smtClean="0"/>
              <a:t>Les élèves ne conçoivent pas de séance. Au mieux, ils reproduisent une séance déjà vécue mais il ne savent pas quel objectifs ils poursuivent</a:t>
            </a:r>
          </a:p>
          <a:p>
            <a:pPr algn="just"/>
            <a:r>
              <a:rPr lang="fr-FR" b="1" dirty="0" smtClean="0"/>
              <a:t>Situation :</a:t>
            </a:r>
          </a:p>
          <a:p>
            <a:pPr algn="just">
              <a:buNone/>
            </a:pPr>
            <a:r>
              <a:rPr lang="fr-FR" dirty="0" smtClean="0"/>
              <a:t>Expérimenter les 3 mobiles (ou partie) et choisir son mobile+ sa séance</a:t>
            </a:r>
          </a:p>
          <a:p>
            <a:pPr algn="just">
              <a:buNone/>
            </a:pPr>
            <a:r>
              <a:rPr lang="fr-FR" dirty="0" smtClean="0"/>
              <a:t>Séances à trou (nb séries, </a:t>
            </a:r>
            <a:r>
              <a:rPr lang="fr-FR" dirty="0" err="1" smtClean="0"/>
              <a:t>repet</a:t>
            </a:r>
            <a:r>
              <a:rPr lang="fr-FR" dirty="0" smtClean="0"/>
              <a:t> ou intensité)</a:t>
            </a:r>
          </a:p>
          <a:p>
            <a:pPr algn="just">
              <a:buNone/>
            </a:pPr>
            <a:r>
              <a:rPr lang="fr-FR" dirty="0" smtClean="0"/>
              <a:t>Séance à simple et double réglette inversée (fourchette de choix)</a:t>
            </a:r>
          </a:p>
          <a:p>
            <a:pPr algn="just"/>
            <a:r>
              <a:rPr lang="fr-FR" b="1" dirty="0" smtClean="0"/>
              <a:t>CE:</a:t>
            </a:r>
          </a:p>
          <a:p>
            <a:pPr algn="just">
              <a:buNone/>
            </a:pPr>
            <a:r>
              <a:rPr lang="fr-FR" dirty="0" smtClean="0"/>
              <a:t>Je conçois ma séance en respectant les paramètres relatifs à mon mobile. </a:t>
            </a:r>
          </a:p>
          <a:p>
            <a:pPr algn="just">
              <a:buNone/>
            </a:pPr>
            <a:r>
              <a:rPr lang="fr-FR" dirty="0" smtClean="0"/>
              <a:t>Pour poursuivre les effets désirés, mon effort est compris entre XX’ et XX’ et l’intensité est comprise entre XX et XX% VMA</a:t>
            </a:r>
          </a:p>
          <a:p>
            <a:pPr algn="just">
              <a:buNone/>
            </a:pPr>
            <a:r>
              <a:rPr lang="fr-FR" dirty="0" smtClean="0"/>
              <a:t>Si j’augmente l’intensité, je réduis la durée dans mon secteur d’effort et inversement</a:t>
            </a:r>
          </a:p>
          <a:p>
            <a:pPr algn="just"/>
            <a:r>
              <a:rPr lang="fr-FR" b="1" dirty="0" smtClean="0"/>
              <a:t>Acquisition visés: </a:t>
            </a:r>
            <a:r>
              <a:rPr lang="fr-FR" dirty="0" smtClean="0"/>
              <a:t>Mettre en relation la durée et l’intensité</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Réaliser (N3)</a:t>
            </a:r>
            <a:endParaRPr lang="fr-FR" dirty="0"/>
          </a:p>
        </p:txBody>
      </p:sp>
      <p:sp>
        <p:nvSpPr>
          <p:cNvPr id="3" name="Espace réservé du contenu 2"/>
          <p:cNvSpPr>
            <a:spLocks noGrp="1"/>
          </p:cNvSpPr>
          <p:nvPr>
            <p:ph sz="quarter" idx="1"/>
          </p:nvPr>
        </p:nvSpPr>
        <p:spPr>
          <a:xfrm>
            <a:off x="457200" y="1504731"/>
            <a:ext cx="8435280" cy="5353269"/>
          </a:xfrm>
        </p:spPr>
        <p:txBody>
          <a:bodyPr>
            <a:normAutofit fontScale="85000" lnSpcReduction="20000"/>
          </a:bodyPr>
          <a:lstStyle/>
          <a:p>
            <a:pPr algn="just"/>
            <a:r>
              <a:rPr lang="fr-FR" b="1" dirty="0" smtClean="0"/>
              <a:t>Comportements d’élèves:</a:t>
            </a:r>
          </a:p>
          <a:p>
            <a:pPr algn="just">
              <a:buNone/>
            </a:pPr>
            <a:r>
              <a:rPr lang="fr-FR" dirty="0" smtClean="0"/>
              <a:t>L’élève sait courir mais plutôt vite et intensément. Il n’a jamais couru pour un mobile. L’allure est irrégulière surtout pour les intensités faibles. Abandon possible</a:t>
            </a:r>
          </a:p>
          <a:p>
            <a:pPr algn="just"/>
            <a:r>
              <a:rPr lang="fr-FR" b="1" dirty="0" smtClean="0"/>
              <a:t>Situation</a:t>
            </a:r>
            <a:r>
              <a:rPr lang="fr-FR" dirty="0" smtClean="0"/>
              <a:t>:</a:t>
            </a:r>
          </a:p>
          <a:p>
            <a:pPr algn="just">
              <a:buNone/>
            </a:pPr>
            <a:r>
              <a:rPr lang="fr-FR" dirty="0" smtClean="0"/>
              <a:t>Vivre tous les mobiles (augmentation progressive du volume)</a:t>
            </a:r>
          </a:p>
          <a:p>
            <a:pPr algn="just">
              <a:buNone/>
            </a:pPr>
            <a:r>
              <a:rPr lang="fr-FR" dirty="0" smtClean="0"/>
              <a:t>Jeux de précision sur le rectangle magique</a:t>
            </a:r>
          </a:p>
          <a:p>
            <a:pPr algn="just">
              <a:buNone/>
            </a:pPr>
            <a:r>
              <a:rPr lang="fr-FR" dirty="0" smtClean="0"/>
              <a:t>Repères à mi-temps voire plus au début</a:t>
            </a:r>
          </a:p>
          <a:p>
            <a:pPr algn="just">
              <a:buNone/>
            </a:pPr>
            <a:r>
              <a:rPr lang="fr-FR" dirty="0" smtClean="0"/>
              <a:t>Joker possible</a:t>
            </a:r>
          </a:p>
          <a:p>
            <a:pPr algn="just"/>
            <a:r>
              <a:rPr lang="fr-FR" b="1" dirty="0" smtClean="0"/>
              <a:t>CE:</a:t>
            </a:r>
          </a:p>
          <a:p>
            <a:pPr algn="just">
              <a:buNone/>
            </a:pPr>
            <a:r>
              <a:rPr lang="fr-FR" dirty="0" smtClean="0"/>
              <a:t>Si je suis en retard, j’accélère un peu (A/F) et inversement.</a:t>
            </a:r>
          </a:p>
          <a:p>
            <a:pPr algn="just">
              <a:buNone/>
            </a:pPr>
            <a:r>
              <a:rPr lang="fr-FR" dirty="0" smtClean="0"/>
              <a:t>CE relatif aux données techniques</a:t>
            </a:r>
          </a:p>
          <a:p>
            <a:pPr algn="just"/>
            <a:r>
              <a:rPr lang="fr-FR" b="1" dirty="0" smtClean="0"/>
              <a:t>Acquisition visée:</a:t>
            </a:r>
          </a:p>
          <a:p>
            <a:pPr algn="just">
              <a:buNone/>
            </a:pPr>
            <a:r>
              <a:rPr lang="fr-FR" dirty="0" smtClean="0"/>
              <a:t>Adopter rapidement la bonne allure de course et la maintenir jusqu’au bout. Prendre info pour reconnaitre et reproduire l’allure</a:t>
            </a:r>
          </a:p>
          <a:p>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Ressentir + analyser (N3)</a:t>
            </a:r>
            <a:endParaRPr lang="fr-FR" dirty="0"/>
          </a:p>
        </p:txBody>
      </p:sp>
      <p:sp>
        <p:nvSpPr>
          <p:cNvPr id="3" name="Espace réservé du contenu 2"/>
          <p:cNvSpPr>
            <a:spLocks noGrp="1"/>
          </p:cNvSpPr>
          <p:nvPr>
            <p:ph sz="quarter" idx="1"/>
          </p:nvPr>
        </p:nvSpPr>
        <p:spPr>
          <a:xfrm>
            <a:off x="251520" y="1558091"/>
            <a:ext cx="8435280" cy="4766509"/>
          </a:xfrm>
        </p:spPr>
        <p:txBody>
          <a:bodyPr>
            <a:normAutofit fontScale="85000" lnSpcReduction="20000"/>
          </a:bodyPr>
          <a:lstStyle/>
          <a:p>
            <a:pPr algn="just"/>
            <a:r>
              <a:rPr lang="fr-FR" b="1" dirty="0" smtClean="0"/>
              <a:t>Comportements d’élèves</a:t>
            </a:r>
            <a:r>
              <a:rPr lang="fr-FR" dirty="0" smtClean="0"/>
              <a:t>:</a:t>
            </a:r>
          </a:p>
          <a:p>
            <a:pPr algn="just">
              <a:buNone/>
            </a:pPr>
            <a:r>
              <a:rPr lang="fr-FR" dirty="0" smtClean="0"/>
              <a:t>Ressenti binaire: mal/pas mal. Pas de recul</a:t>
            </a:r>
          </a:p>
          <a:p>
            <a:pPr algn="just"/>
            <a:r>
              <a:rPr lang="fr-FR" b="1" dirty="0" smtClean="0"/>
              <a:t>Situation : </a:t>
            </a:r>
          </a:p>
          <a:p>
            <a:pPr algn="just">
              <a:buNone/>
            </a:pPr>
            <a:r>
              <a:rPr lang="fr-FR" dirty="0" smtClean="0"/>
              <a:t>Quantifier (</a:t>
            </a:r>
            <a:r>
              <a:rPr lang="fr-FR" dirty="0" err="1" smtClean="0"/>
              <a:t>Smiley</a:t>
            </a:r>
            <a:r>
              <a:rPr lang="fr-FR" dirty="0" smtClean="0"/>
              <a:t>, </a:t>
            </a:r>
            <a:r>
              <a:rPr lang="fr-FR" dirty="0" err="1" smtClean="0"/>
              <a:t>echelle</a:t>
            </a:r>
            <a:r>
              <a:rPr lang="fr-FR" dirty="0" smtClean="0"/>
              <a:t>, note)</a:t>
            </a:r>
          </a:p>
          <a:p>
            <a:pPr algn="just">
              <a:buNone/>
            </a:pPr>
            <a:r>
              <a:rPr lang="fr-FR" dirty="0" smtClean="0"/>
              <a:t>Catégoriser grossièrement (Musculaire, </a:t>
            </a:r>
            <a:r>
              <a:rPr lang="fr-FR" dirty="0" err="1" smtClean="0"/>
              <a:t>respi</a:t>
            </a:r>
            <a:r>
              <a:rPr lang="fr-FR" dirty="0" smtClean="0"/>
              <a:t>, fatigue …)</a:t>
            </a:r>
          </a:p>
          <a:p>
            <a:pPr algn="just">
              <a:buNone/>
            </a:pPr>
            <a:r>
              <a:rPr lang="fr-FR" dirty="0" smtClean="0"/>
              <a:t>Remplir à la maison (J+1, J+3)</a:t>
            </a:r>
          </a:p>
          <a:p>
            <a:pPr algn="just">
              <a:buNone/>
            </a:pPr>
            <a:r>
              <a:rPr lang="fr-FR" dirty="0" smtClean="0"/>
              <a:t>Modifier la durée et/ou l’intensité en fonction ressenti L-1</a:t>
            </a:r>
          </a:p>
          <a:p>
            <a:pPr algn="just"/>
            <a:r>
              <a:rPr lang="fr-FR" b="1" dirty="0" smtClean="0"/>
              <a:t>CE: </a:t>
            </a:r>
          </a:p>
          <a:p>
            <a:pPr algn="just">
              <a:buNone/>
            </a:pPr>
            <a:r>
              <a:rPr lang="fr-FR" dirty="0" smtClean="0"/>
              <a:t>J’utilise un vocabulaire précis pour qualifier mon ressenti. En fonction du niveau d’intensité perçue, je réduis/augmente le volume la séance suivante/intensité</a:t>
            </a:r>
          </a:p>
          <a:p>
            <a:pPr algn="just"/>
            <a:r>
              <a:rPr lang="fr-FR" b="1" dirty="0" smtClean="0"/>
              <a:t>Acquisition visée: </a:t>
            </a:r>
          </a:p>
          <a:p>
            <a:pPr algn="just">
              <a:buNone/>
            </a:pPr>
            <a:r>
              <a:rPr lang="fr-FR" dirty="0" smtClean="0"/>
              <a:t>Exprimer un ressenti, l’analyser et en tenir compte pour sa séance</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Course à l’opposé (vidéo)</a:t>
            </a:r>
            <a:endParaRPr lang="fr-FR" dirty="0">
              <a:solidFill>
                <a:srgbClr val="FF0000"/>
              </a:solidFill>
            </a:endParaRPr>
          </a:p>
        </p:txBody>
      </p:sp>
      <p:sp>
        <p:nvSpPr>
          <p:cNvPr id="3" name="Organigramme : Extraire 2"/>
          <p:cNvSpPr/>
          <p:nvPr/>
        </p:nvSpPr>
        <p:spPr>
          <a:xfrm>
            <a:off x="1547664" y="2074565"/>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xtraire 3"/>
          <p:cNvSpPr/>
          <p:nvPr/>
        </p:nvSpPr>
        <p:spPr>
          <a:xfrm>
            <a:off x="2555776" y="2074565"/>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Extraire 4"/>
          <p:cNvSpPr/>
          <p:nvPr/>
        </p:nvSpPr>
        <p:spPr>
          <a:xfrm>
            <a:off x="3536082" y="2086998"/>
            <a:ext cx="171450" cy="171450"/>
          </a:xfrm>
          <a:prstGeom prst="flowChartExtra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Organigramme : Extraire 5"/>
          <p:cNvSpPr/>
          <p:nvPr/>
        </p:nvSpPr>
        <p:spPr>
          <a:xfrm>
            <a:off x="4498107" y="2064887"/>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Extraire 6"/>
          <p:cNvSpPr/>
          <p:nvPr/>
        </p:nvSpPr>
        <p:spPr>
          <a:xfrm>
            <a:off x="5673508" y="2064887"/>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Extraire 7"/>
          <p:cNvSpPr/>
          <p:nvPr/>
        </p:nvSpPr>
        <p:spPr>
          <a:xfrm>
            <a:off x="5673508" y="278092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Extraire 8"/>
          <p:cNvSpPr/>
          <p:nvPr/>
        </p:nvSpPr>
        <p:spPr>
          <a:xfrm>
            <a:off x="5673508" y="327950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Extraire 9"/>
          <p:cNvSpPr/>
          <p:nvPr/>
        </p:nvSpPr>
        <p:spPr>
          <a:xfrm>
            <a:off x="5671485" y="3809755"/>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Extraire 10"/>
          <p:cNvSpPr/>
          <p:nvPr/>
        </p:nvSpPr>
        <p:spPr>
          <a:xfrm>
            <a:off x="5674083" y="4432033"/>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Extraire 11"/>
          <p:cNvSpPr/>
          <p:nvPr/>
        </p:nvSpPr>
        <p:spPr>
          <a:xfrm>
            <a:off x="1547664" y="2779506"/>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Extraire 12"/>
          <p:cNvSpPr/>
          <p:nvPr/>
        </p:nvSpPr>
        <p:spPr>
          <a:xfrm>
            <a:off x="1547664" y="3280684"/>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Extraire 13"/>
          <p:cNvSpPr/>
          <p:nvPr/>
        </p:nvSpPr>
        <p:spPr>
          <a:xfrm>
            <a:off x="1548239" y="3809755"/>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Extraire 14"/>
          <p:cNvSpPr/>
          <p:nvPr/>
        </p:nvSpPr>
        <p:spPr>
          <a:xfrm>
            <a:off x="1548239" y="434630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Extraire 15"/>
          <p:cNvSpPr/>
          <p:nvPr/>
        </p:nvSpPr>
        <p:spPr>
          <a:xfrm>
            <a:off x="2398756" y="4432033"/>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Extraire 16"/>
          <p:cNvSpPr/>
          <p:nvPr/>
        </p:nvSpPr>
        <p:spPr>
          <a:xfrm>
            <a:off x="3594673" y="4432033"/>
            <a:ext cx="171450" cy="171450"/>
          </a:xfrm>
          <a:prstGeom prst="flowChartExtra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Organigramme : Extraire 17"/>
          <p:cNvSpPr/>
          <p:nvPr/>
        </p:nvSpPr>
        <p:spPr>
          <a:xfrm>
            <a:off x="4583832" y="451775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3621807" y="2420888"/>
            <a:ext cx="58591"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Organigramme : Extraire 20"/>
          <p:cNvSpPr/>
          <p:nvPr/>
        </p:nvSpPr>
        <p:spPr>
          <a:xfrm>
            <a:off x="3627578" y="3290519"/>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23" name="Connecteur droit 22"/>
          <p:cNvCxnSpPr/>
          <p:nvPr/>
        </p:nvCxnSpPr>
        <p:spPr>
          <a:xfrm flipV="1">
            <a:off x="1835696" y="2866653"/>
            <a:ext cx="3835789" cy="1114552"/>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419872" y="1628800"/>
            <a:ext cx="379156" cy="369332"/>
          </a:xfrm>
          <a:prstGeom prst="rect">
            <a:avLst/>
          </a:prstGeom>
          <a:noFill/>
        </p:spPr>
        <p:txBody>
          <a:bodyPr wrap="square" rtlCol="0">
            <a:spAutoFit/>
          </a:bodyPr>
          <a:lstStyle/>
          <a:p>
            <a:r>
              <a:rPr lang="fr-FR" dirty="0" smtClean="0"/>
              <a:t>A</a:t>
            </a:r>
            <a:endParaRPr lang="fr-FR" dirty="0"/>
          </a:p>
        </p:txBody>
      </p:sp>
      <p:sp>
        <p:nvSpPr>
          <p:cNvPr id="25" name="ZoneTexte 24"/>
          <p:cNvSpPr txBox="1"/>
          <p:nvPr/>
        </p:nvSpPr>
        <p:spPr>
          <a:xfrm>
            <a:off x="3419872" y="4689208"/>
            <a:ext cx="504056" cy="369332"/>
          </a:xfrm>
          <a:prstGeom prst="rect">
            <a:avLst/>
          </a:prstGeom>
          <a:noFill/>
        </p:spPr>
        <p:txBody>
          <a:bodyPr wrap="square" rtlCol="0">
            <a:spAutoFit/>
          </a:bodyPr>
          <a:lstStyle/>
          <a:p>
            <a:r>
              <a:rPr lang="fr-FR" dirty="0" smtClean="0"/>
              <a:t>A’</a:t>
            </a:r>
            <a:endParaRPr lang="fr-FR" dirty="0"/>
          </a:p>
        </p:txBody>
      </p:sp>
      <p:cxnSp>
        <p:nvCxnSpPr>
          <p:cNvPr id="27" name="Connecteur droit avec flèche 26"/>
          <p:cNvCxnSpPr/>
          <p:nvPr/>
        </p:nvCxnSpPr>
        <p:spPr>
          <a:xfrm>
            <a:off x="1547664" y="5058540"/>
            <a:ext cx="44644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1719689" y="1628800"/>
            <a:ext cx="41232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1115616" y="1628800"/>
            <a:ext cx="0" cy="3245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flipV="1">
            <a:off x="6300192" y="1813466"/>
            <a:ext cx="72008" cy="3245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95536" y="5373216"/>
            <a:ext cx="7632848" cy="1200329"/>
          </a:xfrm>
          <a:prstGeom prst="rect">
            <a:avLst/>
          </a:prstGeom>
          <a:noFill/>
        </p:spPr>
        <p:txBody>
          <a:bodyPr wrap="square" rtlCol="0">
            <a:spAutoFit/>
          </a:bodyPr>
          <a:lstStyle/>
          <a:p>
            <a:r>
              <a:rPr lang="fr-FR" dirty="0" smtClean="0"/>
              <a:t>L’élève A regarde le plot central pour vérifier qu’il se situe à l’opposé de son camarade A’ (Plots espacés de 5m – Nombre de plots franchis en 18</a:t>
            </a:r>
            <a:r>
              <a:rPr lang="fr-FR" dirty="0"/>
              <a:t>’</a:t>
            </a:r>
            <a:r>
              <a:rPr lang="fr-FR" dirty="0" smtClean="0"/>
              <a:t>’ = vitesse en km/h)</a:t>
            </a:r>
            <a:endParaRPr lang="fr-FR" dirty="0"/>
          </a:p>
          <a:p>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95710664"/>
      </p:ext>
    </p:extLst>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2</a:t>
            </a:r>
            <a:endParaRPr lang="fr-FR" dirty="0"/>
          </a:p>
        </p:txBody>
      </p:sp>
      <p:sp>
        <p:nvSpPr>
          <p:cNvPr id="3" name="Espace réservé du contenu 2"/>
          <p:cNvSpPr>
            <a:spLocks noGrp="1"/>
          </p:cNvSpPr>
          <p:nvPr>
            <p:ph sz="quarter" idx="1"/>
          </p:nvPr>
        </p:nvSpPr>
        <p:spPr/>
        <p:txBody>
          <a:bodyPr/>
          <a:lstStyle/>
          <a:p>
            <a:r>
              <a:rPr lang="fr-FR" dirty="0" smtClean="0"/>
              <a:t>Le N4</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Concevoir (N4)</a:t>
            </a:r>
            <a:endParaRPr lang="fr-FR" dirty="0"/>
          </a:p>
        </p:txBody>
      </p:sp>
      <p:sp>
        <p:nvSpPr>
          <p:cNvPr id="3" name="Espace réservé du contenu 2"/>
          <p:cNvSpPr>
            <a:spLocks noGrp="1"/>
          </p:cNvSpPr>
          <p:nvPr>
            <p:ph sz="quarter" idx="1"/>
          </p:nvPr>
        </p:nvSpPr>
        <p:spPr>
          <a:xfrm>
            <a:off x="457200" y="1547419"/>
            <a:ext cx="8435280" cy="5310581"/>
          </a:xfrm>
        </p:spPr>
        <p:txBody>
          <a:bodyPr>
            <a:normAutofit fontScale="77500" lnSpcReduction="20000"/>
          </a:bodyPr>
          <a:lstStyle/>
          <a:p>
            <a:pPr algn="just"/>
            <a:r>
              <a:rPr lang="fr-FR" b="1" dirty="0" smtClean="0"/>
              <a:t>Comportements d’élèves:</a:t>
            </a:r>
          </a:p>
          <a:p>
            <a:pPr algn="just">
              <a:buNone/>
            </a:pPr>
            <a:r>
              <a:rPr lang="fr-FR" dirty="0" smtClean="0"/>
              <a:t>L’élève connait les différents mobiles et les efforts qu’ils nécessitent. Maitrise approximative de la durée et de l’effort, pas d’évocation de la </a:t>
            </a:r>
            <a:r>
              <a:rPr lang="fr-FR" dirty="0" err="1" smtClean="0"/>
              <a:t>recupération</a:t>
            </a:r>
            <a:r>
              <a:rPr lang="fr-FR" dirty="0" smtClean="0"/>
              <a:t> (tps, intensité…), séances stéréotypées</a:t>
            </a:r>
          </a:p>
          <a:p>
            <a:pPr algn="just"/>
            <a:r>
              <a:rPr lang="fr-FR" b="1" dirty="0" smtClean="0"/>
              <a:t>Situation:</a:t>
            </a:r>
          </a:p>
          <a:p>
            <a:pPr algn="just">
              <a:buNone/>
            </a:pPr>
            <a:r>
              <a:rPr lang="fr-FR" dirty="0" smtClean="0"/>
              <a:t>Séance à trou</a:t>
            </a:r>
          </a:p>
          <a:p>
            <a:pPr algn="just">
              <a:buNone/>
            </a:pPr>
            <a:r>
              <a:rPr lang="fr-FR" dirty="0" smtClean="0"/>
              <a:t>Séance puzzle</a:t>
            </a:r>
          </a:p>
          <a:p>
            <a:pPr algn="just">
              <a:buNone/>
            </a:pPr>
            <a:r>
              <a:rPr lang="fr-FR" dirty="0" smtClean="0"/>
              <a:t>Séance à faire à la maison</a:t>
            </a:r>
          </a:p>
          <a:p>
            <a:pPr algn="just"/>
            <a:r>
              <a:rPr lang="fr-FR" b="1" dirty="0" smtClean="0"/>
              <a:t>CE:</a:t>
            </a:r>
          </a:p>
          <a:p>
            <a:pPr algn="just">
              <a:buNone/>
            </a:pPr>
            <a:r>
              <a:rPr lang="fr-FR" dirty="0" smtClean="0"/>
              <a:t>Quand je prévois ma séance, j’indique: …</a:t>
            </a:r>
            <a:r>
              <a:rPr lang="fr-FR" sz="1700" i="1" dirty="0" smtClean="0"/>
              <a:t>.</a:t>
            </a:r>
            <a:r>
              <a:rPr lang="fr-FR" sz="1700" i="1" dirty="0" err="1" smtClean="0"/>
              <a:t>ts</a:t>
            </a:r>
            <a:r>
              <a:rPr lang="fr-FR" sz="1700" i="1" dirty="0" smtClean="0"/>
              <a:t> les paramètres</a:t>
            </a:r>
          </a:p>
          <a:p>
            <a:pPr algn="just">
              <a:buNone/>
            </a:pPr>
            <a:r>
              <a:rPr lang="fr-FR" dirty="0" smtClean="0"/>
              <a:t>Je prévois précisément la récupération active, sont temps est de  XX’</a:t>
            </a:r>
          </a:p>
          <a:p>
            <a:pPr algn="just">
              <a:buNone/>
            </a:pPr>
            <a:r>
              <a:rPr lang="fr-FR" dirty="0" smtClean="0"/>
              <a:t>J’essaie de varier (jouer sur) les différents paramètres et d’augmenter progressivement le volume</a:t>
            </a:r>
          </a:p>
          <a:p>
            <a:pPr algn="just"/>
            <a:r>
              <a:rPr lang="fr-FR" b="1" dirty="0" smtClean="0"/>
              <a:t>Acquisition visée: </a:t>
            </a:r>
          </a:p>
          <a:p>
            <a:pPr algn="just">
              <a:buNone/>
            </a:pPr>
            <a:r>
              <a:rPr lang="fr-FR" dirty="0" smtClean="0"/>
              <a:t>Passer à d’une maitrise partielle à une maitrise de l’ensemble des paramètres pour entrer dans un processus d’entrainement</a:t>
            </a:r>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Réaliser (N4)</a:t>
            </a:r>
            <a:endParaRPr lang="fr-FR" dirty="0"/>
          </a:p>
        </p:txBody>
      </p:sp>
      <p:sp>
        <p:nvSpPr>
          <p:cNvPr id="3" name="Espace réservé du contenu 2"/>
          <p:cNvSpPr>
            <a:spLocks noGrp="1"/>
          </p:cNvSpPr>
          <p:nvPr>
            <p:ph sz="quarter" idx="1"/>
          </p:nvPr>
        </p:nvSpPr>
        <p:spPr>
          <a:xfrm>
            <a:off x="457200" y="1536747"/>
            <a:ext cx="8229600" cy="5132613"/>
          </a:xfrm>
        </p:spPr>
        <p:txBody>
          <a:bodyPr>
            <a:normAutofit fontScale="77500" lnSpcReduction="20000"/>
          </a:bodyPr>
          <a:lstStyle/>
          <a:p>
            <a:pPr algn="just"/>
            <a:r>
              <a:rPr lang="fr-FR" b="1" dirty="0" smtClean="0"/>
              <a:t>Comportements d’élèves:</a:t>
            </a:r>
          </a:p>
          <a:p>
            <a:pPr algn="just">
              <a:buNone/>
            </a:pPr>
            <a:r>
              <a:rPr lang="fr-FR" dirty="0" smtClean="0"/>
              <a:t>L’élève connait approximativement les allures mais s’arrête lors de la récupération (passive), parfois quelques irrégularités. Manifeste parfois l’envie de sortir de la situation de référence</a:t>
            </a:r>
          </a:p>
          <a:p>
            <a:pPr algn="just"/>
            <a:r>
              <a:rPr lang="fr-FR" b="1" dirty="0" smtClean="0"/>
              <a:t>Situation :</a:t>
            </a:r>
          </a:p>
          <a:p>
            <a:pPr algn="just">
              <a:buNone/>
            </a:pPr>
            <a:r>
              <a:rPr lang="fr-FR" dirty="0" smtClean="0"/>
              <a:t>Temps de passage à mi-temps</a:t>
            </a:r>
          </a:p>
          <a:p>
            <a:pPr algn="just">
              <a:buNone/>
            </a:pPr>
            <a:r>
              <a:rPr lang="fr-FR" dirty="0" smtClean="0"/>
              <a:t>Radar</a:t>
            </a:r>
          </a:p>
          <a:p>
            <a:pPr algn="just">
              <a:buNone/>
            </a:pPr>
            <a:r>
              <a:rPr lang="fr-FR" dirty="0" smtClean="0"/>
              <a:t>Récup à 50%VMA</a:t>
            </a:r>
          </a:p>
          <a:p>
            <a:pPr algn="just"/>
            <a:r>
              <a:rPr lang="fr-FR" b="1" dirty="0" smtClean="0"/>
              <a:t>CE:</a:t>
            </a:r>
          </a:p>
          <a:p>
            <a:pPr algn="just">
              <a:buNone/>
            </a:pPr>
            <a:r>
              <a:rPr lang="fr-FR" dirty="0" smtClean="0"/>
              <a:t>Quand je finis ma répétition, je ne m’effondre pas ms je prolonge par une récupération à 50%.</a:t>
            </a:r>
          </a:p>
          <a:p>
            <a:pPr algn="just">
              <a:buNone/>
            </a:pPr>
            <a:r>
              <a:rPr lang="fr-FR" dirty="0" smtClean="0"/>
              <a:t>Je régule ma vitesse (&lt;&gt;)/indications</a:t>
            </a:r>
          </a:p>
          <a:p>
            <a:pPr algn="just">
              <a:buNone/>
            </a:pPr>
            <a:r>
              <a:rPr lang="fr-FR" dirty="0" smtClean="0"/>
              <a:t>J’adapte ma foulée à la vitesse et aux caractéristiques du parcours</a:t>
            </a:r>
          </a:p>
          <a:p>
            <a:pPr algn="just"/>
            <a:r>
              <a:rPr lang="fr-FR" b="1" dirty="0" smtClean="0"/>
              <a:t>Acquisition visée:</a:t>
            </a:r>
          </a:p>
          <a:p>
            <a:pPr algn="just">
              <a:buNone/>
            </a:pPr>
            <a:r>
              <a:rPr lang="fr-FR" dirty="0" smtClean="0"/>
              <a:t>L’élève adopte sa foulée à l’intensité et au profil et réussit sa séance en intégrant la récup active</a:t>
            </a:r>
          </a:p>
          <a:p>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67185"/>
          </a:xfrm>
        </p:spPr>
        <p:txBody>
          <a:bodyPr/>
          <a:lstStyle/>
          <a:p>
            <a:r>
              <a:rPr lang="fr-FR" dirty="0" smtClean="0"/>
              <a:t>Ressentir (N4)</a:t>
            </a:r>
            <a:endParaRPr lang="fr-FR" dirty="0"/>
          </a:p>
        </p:txBody>
      </p:sp>
      <p:sp>
        <p:nvSpPr>
          <p:cNvPr id="3" name="Espace réservé du contenu 2"/>
          <p:cNvSpPr>
            <a:spLocks noGrp="1"/>
          </p:cNvSpPr>
          <p:nvPr>
            <p:ph sz="quarter" idx="1"/>
          </p:nvPr>
        </p:nvSpPr>
        <p:spPr>
          <a:xfrm>
            <a:off x="457200" y="1628800"/>
            <a:ext cx="8229600" cy="5229200"/>
          </a:xfrm>
        </p:spPr>
        <p:txBody>
          <a:bodyPr>
            <a:normAutofit fontScale="62500" lnSpcReduction="20000"/>
          </a:bodyPr>
          <a:lstStyle/>
          <a:p>
            <a:pPr algn="just"/>
            <a:r>
              <a:rPr lang="fr-FR" b="1" dirty="0" smtClean="0"/>
              <a:t>Comportements d’élèves:</a:t>
            </a:r>
          </a:p>
          <a:p>
            <a:pPr algn="just">
              <a:buNone/>
            </a:pPr>
            <a:r>
              <a:rPr lang="fr-FR" dirty="0" smtClean="0"/>
              <a:t>L’élève parvient à se centrer sur ses sensations pour exprimer un ressenti mais il n’en tient pas compte. N’utilise pas ses connaissances pour l’expliquer</a:t>
            </a:r>
          </a:p>
          <a:p>
            <a:pPr algn="just"/>
            <a:r>
              <a:rPr lang="fr-FR" b="1" dirty="0" smtClean="0"/>
              <a:t>Situation :</a:t>
            </a:r>
          </a:p>
          <a:p>
            <a:pPr algn="just">
              <a:buNone/>
            </a:pPr>
            <a:r>
              <a:rPr lang="fr-FR" dirty="0" smtClean="0"/>
              <a:t>Intégrer la forme du jour pour modifier les séances</a:t>
            </a:r>
          </a:p>
          <a:p>
            <a:pPr algn="just">
              <a:buNone/>
            </a:pPr>
            <a:r>
              <a:rPr lang="fr-FR" dirty="0" smtClean="0"/>
              <a:t>Co-tutorat coach-coureur</a:t>
            </a:r>
          </a:p>
          <a:p>
            <a:pPr algn="just">
              <a:buNone/>
            </a:pPr>
            <a:r>
              <a:rPr lang="fr-FR" dirty="0" smtClean="0"/>
              <a:t>Séance à ¾ guidée (1/4 d’adaptation au moment-m par l’élève en fonction de son ressenti)</a:t>
            </a:r>
          </a:p>
          <a:p>
            <a:pPr algn="just"/>
            <a:r>
              <a:rPr lang="fr-FR" b="1" dirty="0" smtClean="0"/>
              <a:t>CE:</a:t>
            </a:r>
          </a:p>
          <a:p>
            <a:pPr algn="just">
              <a:buNone/>
            </a:pPr>
            <a:r>
              <a:rPr lang="fr-FR" dirty="0" smtClean="0"/>
              <a:t>En fonction de ma forme, je modifie ma séance en réduisant ou augmentant certains paramètres</a:t>
            </a:r>
          </a:p>
          <a:p>
            <a:pPr algn="just">
              <a:buNone/>
            </a:pPr>
            <a:r>
              <a:rPr lang="fr-FR" dirty="0" smtClean="0"/>
              <a:t>J’adapte ma séance en fonction de mon ressenti en cours de séance ou en fonction des conditions extérieures</a:t>
            </a:r>
          </a:p>
          <a:p>
            <a:pPr algn="just">
              <a:buNone/>
            </a:pPr>
            <a:r>
              <a:rPr lang="fr-FR" dirty="0" smtClean="0"/>
              <a:t>Je choisis mes allures de course en termes de % de VMA  et toujours les relie à  des sensations physiques afin de gérer mes allures le plus finement possible et de  réaliser mes objectifs avec précision</a:t>
            </a:r>
          </a:p>
          <a:p>
            <a:pPr algn="just"/>
            <a:r>
              <a:rPr lang="fr-FR" b="1" dirty="0" smtClean="0"/>
              <a:t>Acquisition visée:</a:t>
            </a:r>
          </a:p>
          <a:p>
            <a:pPr algn="just">
              <a:buNone/>
            </a:pPr>
            <a:r>
              <a:rPr lang="fr-FR" dirty="0" smtClean="0"/>
              <a:t>Un élève lucide capable d’exploiter son ressenti pour adapter sa séance en cohérence, passer de repères </a:t>
            </a:r>
            <a:r>
              <a:rPr lang="fr-FR" dirty="0" err="1" smtClean="0"/>
              <a:t>extéro</a:t>
            </a:r>
            <a:r>
              <a:rPr lang="fr-FR" dirty="0" smtClean="0"/>
              <a:t> à intéroceptifs. Explique par ses connaissances</a:t>
            </a: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Echanges</a:t>
            </a:r>
            <a:endParaRPr lang="fr-FR" dirty="0"/>
          </a:p>
        </p:txBody>
      </p:sp>
      <p:sp>
        <p:nvSpPr>
          <p:cNvPr id="3" name="Espace réservé du contenu 2"/>
          <p:cNvSpPr>
            <a:spLocks noGrp="1"/>
          </p:cNvSpPr>
          <p:nvPr>
            <p:ph sz="quarter" idx="1"/>
          </p:nvPr>
        </p:nvSpPr>
        <p:spPr/>
        <p:txBody>
          <a:bodyPr/>
          <a:lstStyle/>
          <a:p>
            <a:r>
              <a:rPr lang="fr-FR" dirty="0" smtClean="0"/>
              <a:t>Avez vous des questions?</a:t>
            </a:r>
            <a:endParaRPr lang="fr-FR" dirty="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r>
              <a:rPr lang="fr-FR" dirty="0" smtClean="0"/>
              <a:t>Merci pour </a:t>
            </a:r>
            <a:r>
              <a:rPr lang="fr-FR" smtClean="0"/>
              <a:t>votre écoute</a:t>
            </a: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Jeu du virus (vidéo)</a:t>
            </a:r>
            <a:endParaRPr lang="fr-FR" dirty="0">
              <a:solidFill>
                <a:srgbClr val="FF0000"/>
              </a:solidFill>
            </a:endParaRPr>
          </a:p>
        </p:txBody>
      </p:sp>
      <p:sp>
        <p:nvSpPr>
          <p:cNvPr id="3" name="Organigramme : Extraire 2"/>
          <p:cNvSpPr/>
          <p:nvPr/>
        </p:nvSpPr>
        <p:spPr>
          <a:xfrm>
            <a:off x="611560" y="1556792"/>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 name="Organigramme : Extraire 3"/>
          <p:cNvSpPr/>
          <p:nvPr/>
        </p:nvSpPr>
        <p:spPr>
          <a:xfrm>
            <a:off x="525835" y="2550815"/>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Organigramme : Extraire 4"/>
          <p:cNvSpPr/>
          <p:nvPr/>
        </p:nvSpPr>
        <p:spPr>
          <a:xfrm>
            <a:off x="592988" y="3731915"/>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Organigramme : Extraire 5"/>
          <p:cNvSpPr/>
          <p:nvPr/>
        </p:nvSpPr>
        <p:spPr>
          <a:xfrm>
            <a:off x="592988" y="4941168"/>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Organigramme : Extraire 6"/>
          <p:cNvSpPr/>
          <p:nvPr/>
        </p:nvSpPr>
        <p:spPr>
          <a:xfrm>
            <a:off x="2267744" y="1642517"/>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Organigramme : Extraire 7"/>
          <p:cNvSpPr/>
          <p:nvPr/>
        </p:nvSpPr>
        <p:spPr>
          <a:xfrm>
            <a:off x="2267744" y="2574907"/>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Organigramme : Extraire 8"/>
          <p:cNvSpPr/>
          <p:nvPr/>
        </p:nvSpPr>
        <p:spPr>
          <a:xfrm>
            <a:off x="2182019" y="3761203"/>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Organigramme : Extraire 9"/>
          <p:cNvSpPr/>
          <p:nvPr/>
        </p:nvSpPr>
        <p:spPr>
          <a:xfrm>
            <a:off x="2205011" y="4954003"/>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1" name="Organigramme : Extraire 10"/>
          <p:cNvSpPr/>
          <p:nvPr/>
        </p:nvSpPr>
        <p:spPr>
          <a:xfrm>
            <a:off x="4013101" y="1644096"/>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 name="Organigramme : Extraire 11"/>
          <p:cNvSpPr/>
          <p:nvPr/>
        </p:nvSpPr>
        <p:spPr>
          <a:xfrm>
            <a:off x="4044752" y="2574907"/>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Organigramme : Extraire 12"/>
          <p:cNvSpPr/>
          <p:nvPr/>
        </p:nvSpPr>
        <p:spPr>
          <a:xfrm>
            <a:off x="4042633" y="3731915"/>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4" name="Organigramme : Extraire 13"/>
          <p:cNvSpPr/>
          <p:nvPr/>
        </p:nvSpPr>
        <p:spPr>
          <a:xfrm>
            <a:off x="4013101" y="4941168"/>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5" name="Organigramme : Extraire 14"/>
          <p:cNvSpPr/>
          <p:nvPr/>
        </p:nvSpPr>
        <p:spPr>
          <a:xfrm>
            <a:off x="5652120" y="1627643"/>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6" name="Organigramme : Extraire 15"/>
          <p:cNvSpPr/>
          <p:nvPr/>
        </p:nvSpPr>
        <p:spPr>
          <a:xfrm>
            <a:off x="5652120" y="2546179"/>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7" name="Organigramme : Extraire 16"/>
          <p:cNvSpPr/>
          <p:nvPr/>
        </p:nvSpPr>
        <p:spPr>
          <a:xfrm>
            <a:off x="5733128" y="3728298"/>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8" name="Organigramme : Extraire 17"/>
          <p:cNvSpPr/>
          <p:nvPr/>
        </p:nvSpPr>
        <p:spPr>
          <a:xfrm>
            <a:off x="5737845" y="4941168"/>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9" name="Organigramme : Extraire 18"/>
          <p:cNvSpPr/>
          <p:nvPr/>
        </p:nvSpPr>
        <p:spPr>
          <a:xfrm>
            <a:off x="7215917" y="2578064"/>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0" name="Organigramme : Extraire 19"/>
          <p:cNvSpPr/>
          <p:nvPr/>
        </p:nvSpPr>
        <p:spPr>
          <a:xfrm>
            <a:off x="7301642" y="1611791"/>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1" name="Organigramme : Extraire 20"/>
          <p:cNvSpPr/>
          <p:nvPr/>
        </p:nvSpPr>
        <p:spPr>
          <a:xfrm>
            <a:off x="7301642" y="4926294"/>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2" name="Organigramme : Extraire 21"/>
          <p:cNvSpPr/>
          <p:nvPr/>
        </p:nvSpPr>
        <p:spPr>
          <a:xfrm>
            <a:off x="7271813" y="3776636"/>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3" name="Émoticône 22"/>
          <p:cNvSpPr/>
          <p:nvPr/>
        </p:nvSpPr>
        <p:spPr>
          <a:xfrm>
            <a:off x="890255" y="1557449"/>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Émoticône 23"/>
          <p:cNvSpPr/>
          <p:nvPr/>
        </p:nvSpPr>
        <p:spPr>
          <a:xfrm>
            <a:off x="1195055" y="1577043"/>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Émoticône 24"/>
          <p:cNvSpPr/>
          <p:nvPr/>
        </p:nvSpPr>
        <p:spPr>
          <a:xfrm>
            <a:off x="6084168" y="2405692"/>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Émoticône 25"/>
          <p:cNvSpPr/>
          <p:nvPr/>
        </p:nvSpPr>
        <p:spPr>
          <a:xfrm>
            <a:off x="2699792" y="1577043"/>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Émoticône 26"/>
          <p:cNvSpPr/>
          <p:nvPr/>
        </p:nvSpPr>
        <p:spPr>
          <a:xfrm>
            <a:off x="1339071" y="4839647"/>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Émoticône 27"/>
          <p:cNvSpPr/>
          <p:nvPr/>
        </p:nvSpPr>
        <p:spPr>
          <a:xfrm>
            <a:off x="3725069" y="3689989"/>
            <a:ext cx="288032" cy="344744"/>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9" name="Émoticône 28"/>
          <p:cNvSpPr/>
          <p:nvPr/>
        </p:nvSpPr>
        <p:spPr>
          <a:xfrm>
            <a:off x="2448045" y="3674556"/>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Émoticône 29"/>
          <p:cNvSpPr/>
          <p:nvPr/>
        </p:nvSpPr>
        <p:spPr>
          <a:xfrm>
            <a:off x="2182019" y="2816593"/>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3682206" y="3346003"/>
            <a:ext cx="373757" cy="369332"/>
          </a:xfrm>
          <a:prstGeom prst="rect">
            <a:avLst/>
          </a:prstGeom>
          <a:noFill/>
        </p:spPr>
        <p:txBody>
          <a:bodyPr wrap="square" rtlCol="0">
            <a:spAutoFit/>
          </a:bodyPr>
          <a:lstStyle/>
          <a:p>
            <a:r>
              <a:rPr lang="fr-FR" dirty="0" smtClean="0"/>
              <a:t>V</a:t>
            </a:r>
            <a:endParaRPr lang="fr-FR" dirty="0"/>
          </a:p>
        </p:txBody>
      </p:sp>
      <p:cxnSp>
        <p:nvCxnSpPr>
          <p:cNvPr id="33" name="Connecteur droit avec flèche 32"/>
          <p:cNvCxnSpPr/>
          <p:nvPr/>
        </p:nvCxnSpPr>
        <p:spPr>
          <a:xfrm>
            <a:off x="2290736" y="4034733"/>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2351350" y="3530669"/>
            <a:ext cx="1691283"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Connecteur droit avec flèche 34"/>
          <p:cNvCxnSpPr/>
          <p:nvPr/>
        </p:nvCxnSpPr>
        <p:spPr>
          <a:xfrm>
            <a:off x="631755" y="5215160"/>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450690" y="2833508"/>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2277406" y="1921787"/>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502517" y="1924847"/>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1992668" y="2763272"/>
            <a:ext cx="0" cy="1099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Éclair 42"/>
          <p:cNvSpPr/>
          <p:nvPr/>
        </p:nvSpPr>
        <p:spPr>
          <a:xfrm>
            <a:off x="2987824" y="3530669"/>
            <a:ext cx="297011" cy="401984"/>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4" name="ZoneTexte 43"/>
          <p:cNvSpPr txBox="1"/>
          <p:nvPr/>
        </p:nvSpPr>
        <p:spPr>
          <a:xfrm>
            <a:off x="173964" y="5259399"/>
            <a:ext cx="8662187" cy="1200329"/>
          </a:xfrm>
          <a:prstGeom prst="rect">
            <a:avLst/>
          </a:prstGeom>
          <a:noFill/>
        </p:spPr>
        <p:txBody>
          <a:bodyPr wrap="square" rtlCol="0">
            <a:spAutoFit/>
          </a:bodyPr>
          <a:lstStyle/>
          <a:p>
            <a:pPr algn="just"/>
            <a:r>
              <a:rPr lang="fr-FR" dirty="0" smtClean="0"/>
              <a:t>Tous les élèves se déplacent de plots en plots. Lorsqu’ils sont engagés entre deux plots, ils ne peuvent pas changer de direction. Si le virus (V) croise un sujet « sain » (bleu), il le contamine. Le sujet contaminé doit alors suivre le virus dans chacun de ses déplacements. On peut ensuite ajouter d’autres virus.</a:t>
            </a:r>
            <a:endParaRPr lang="fr-FR" dirty="0"/>
          </a:p>
        </p:txBody>
      </p:sp>
      <p:sp>
        <p:nvSpPr>
          <p:cNvPr id="45" name="ZoneTexte 44"/>
          <p:cNvSpPr txBox="1"/>
          <p:nvPr/>
        </p:nvSpPr>
        <p:spPr>
          <a:xfrm>
            <a:off x="2376461" y="4149080"/>
            <a:ext cx="1492623" cy="338554"/>
          </a:xfrm>
          <a:prstGeom prst="rect">
            <a:avLst/>
          </a:prstGeom>
          <a:noFill/>
        </p:spPr>
        <p:txBody>
          <a:bodyPr wrap="square" rtlCol="0">
            <a:spAutoFit/>
          </a:bodyPr>
          <a:lstStyle/>
          <a:p>
            <a:r>
              <a:rPr lang="fr-FR" sz="1600" dirty="0" smtClean="0"/>
              <a:t>Contamination</a:t>
            </a:r>
            <a:endParaRPr lang="fr-FR" sz="1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090032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Le virus.wmv">
            <a:hlinkClick r:id="" action="ppaction://media"/>
          </p:cNvPr>
          <p:cNvPicPr/>
          <p:nvPr>
            <a:videoFile r:link="rId1"/>
          </p:nvPr>
        </p:nvPicPr>
        <p:blipFill>
          <a:blip r:embed="rId3"/>
          <a:stretch>
            <a:fillRect/>
          </a:stretch>
        </p:blipFill>
        <p:spPr>
          <a:xfrm>
            <a:off x="508000" y="1143000"/>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126</TotalTime>
  <Words>4776</Words>
  <Application>Microsoft Macintosh PowerPoint</Application>
  <PresentationFormat>Présentation à l'écran (4:3)</PresentationFormat>
  <Paragraphs>713</Paragraphs>
  <Slides>75</Slides>
  <Notes>0</Notes>
  <HiddenSlides>0</HiddenSlides>
  <MMClips>5</MMClips>
  <ScaleCrop>false</ScaleCrop>
  <HeadingPairs>
    <vt:vector size="6" baseType="variant">
      <vt:variant>
        <vt:lpstr>Modèle de conception</vt:lpstr>
      </vt:variant>
      <vt:variant>
        <vt:i4>1</vt:i4>
      </vt:variant>
      <vt:variant>
        <vt:lpstr>Liaisons</vt:lpstr>
      </vt:variant>
      <vt:variant>
        <vt:i4>1</vt:i4>
      </vt:variant>
      <vt:variant>
        <vt:lpstr>Titres des diapositives</vt:lpstr>
      </vt:variant>
      <vt:variant>
        <vt:i4>75</vt:i4>
      </vt:variant>
    </vt:vector>
  </HeadingPairs>
  <TitlesOfParts>
    <vt:vector size="77" baseType="lpstr">
      <vt:lpstr>Civique</vt:lpstr>
      <vt:lpstr>???</vt:lpstr>
      <vt:lpstr>Le plaisir de courir</vt:lpstr>
      <vt:lpstr>Quelques pratiques</vt:lpstr>
      <vt:lpstr>Plan de la présentation</vt:lpstr>
      <vt:lpstr>8 pistes pour favoriser le plaisir</vt:lpstr>
      <vt:lpstr>Outils préalable</vt:lpstr>
      <vt:lpstr>Jeux de mise en train</vt:lpstr>
      <vt:lpstr>Course à l’opposé (vidéo)</vt:lpstr>
      <vt:lpstr>Jeu du virus (vidéo)</vt:lpstr>
      <vt:lpstr>Diapositive 9</vt:lpstr>
      <vt:lpstr>Le banquier (vidéo)</vt:lpstr>
      <vt:lpstr>Diapositive 11</vt:lpstr>
      <vt:lpstr>Le jeux de l’horloge ou des portes</vt:lpstr>
      <vt:lpstr>Diapositive 13</vt:lpstr>
      <vt:lpstr>Les tests VMA</vt:lpstr>
      <vt:lpstr>Des tests VMA</vt:lpstr>
      <vt:lpstr>Les tests continus à intensité progressive</vt:lpstr>
      <vt:lpstr>Les tests intermittents à intensité progressive</vt:lpstr>
      <vt:lpstr>Diapositive 18</vt:lpstr>
      <vt:lpstr>Tests intermittents à intensité stable </vt:lpstr>
      <vt:lpstr>Etre satisfait de son  investissement</vt:lpstr>
      <vt:lpstr>Choisir un type d’effort</vt:lpstr>
      <vt:lpstr>Choisir un type d’effort</vt:lpstr>
      <vt:lpstr>Quelques pratiques</vt:lpstr>
      <vt:lpstr>Le plaisir de jouer pour concevoir</vt:lpstr>
      <vt:lpstr>La réglette et la double réglette </vt:lpstr>
      <vt:lpstr>Les séances puzzle</vt:lpstr>
      <vt:lpstr>Séances à trou</vt:lpstr>
      <vt:lpstr>Les séances à trous</vt:lpstr>
      <vt:lpstr>Jouer sur les formes de groupements pour prendre du plaisir</vt:lpstr>
      <vt:lpstr>Mode de groupements</vt:lpstr>
      <vt:lpstr>Des situations de références </vt:lpstr>
      <vt:lpstr>Utiliser le dispositif proposé au bas CeD:</vt:lpstr>
      <vt:lpstr>La flute de pan</vt:lpstr>
      <vt:lpstr>Le parcours gigogne (vidéo)</vt:lpstr>
      <vt:lpstr>Le rectangle à porte (vidéo)</vt:lpstr>
      <vt:lpstr>Diapositive 36</vt:lpstr>
      <vt:lpstr>Le papillon ou demi-papillon</vt:lpstr>
      <vt:lpstr>Le radar (vidéo)</vt:lpstr>
      <vt:lpstr>Le monopoly ou ticket de bus</vt:lpstr>
      <vt:lpstr>Nouvelle tendance</vt:lpstr>
      <vt:lpstr>Les distances de passage en 1’</vt:lpstr>
      <vt:lpstr>Jouer sur les formes pour surprendre, crée de la nouveauté</vt:lpstr>
      <vt:lpstr>Forme de travail en course</vt:lpstr>
      <vt:lpstr>Les séances</vt:lpstr>
      <vt:lpstr>Préambule</vt:lpstr>
      <vt:lpstr>Mieux se connaitre pour…</vt:lpstr>
      <vt:lpstr>Analyse des sensations :</vt:lpstr>
      <vt:lpstr>Indicateur quantitatif à donner à l ’élève</vt:lpstr>
      <vt:lpstr>Quantifier la difficulté: Echelle de Borg (1979)</vt:lpstr>
      <vt:lpstr>Quantifier l’intensité:</vt:lpstr>
      <vt:lpstr>Exemple de ressenti élève</vt:lpstr>
      <vt:lpstr>Diapositive 52</vt:lpstr>
      <vt:lpstr>Diapositive 53</vt:lpstr>
      <vt:lpstr>Les principaux indicateurs</vt:lpstr>
      <vt:lpstr>Diapositive 55</vt:lpstr>
      <vt:lpstr>Diapositive 56</vt:lpstr>
      <vt:lpstr>Diapositive 57</vt:lpstr>
      <vt:lpstr>Diapositive 58</vt:lpstr>
      <vt:lpstr>Diapositive 59</vt:lpstr>
      <vt:lpstr>Dévoluer de l’autonomie</vt:lpstr>
      <vt:lpstr>Des idées de « fil rouge »</vt:lpstr>
      <vt:lpstr>Les grandes étapes</vt:lpstr>
      <vt:lpstr>Trame de cycle N3</vt:lpstr>
      <vt:lpstr>Suite</vt:lpstr>
      <vt:lpstr>Cycle CD N4</vt:lpstr>
      <vt:lpstr>Cycle de Bergé</vt:lpstr>
      <vt:lpstr>Concevoir (N3)</vt:lpstr>
      <vt:lpstr>Réaliser (N3)</vt:lpstr>
      <vt:lpstr>Ressentir + analyser (N3)</vt:lpstr>
      <vt:lpstr>Etape 2</vt:lpstr>
      <vt:lpstr>Concevoir (N4)</vt:lpstr>
      <vt:lpstr>Réaliser (N4)</vt:lpstr>
      <vt:lpstr>Ressentir (N4)</vt:lpstr>
      <vt:lpstr>Echanges</vt:lpstr>
      <vt:lpstr>Diapositive 75</vt:lpstr>
    </vt:vector>
  </TitlesOfParts>
  <Company>IUFM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plaisir de courir</dc:title>
  <dc:creator>jerome amathieu</dc:creator>
  <cp:lastModifiedBy>jerome amathieu</cp:lastModifiedBy>
  <cp:revision>12</cp:revision>
  <dcterms:created xsi:type="dcterms:W3CDTF">2015-03-20T13:06:34Z</dcterms:created>
  <dcterms:modified xsi:type="dcterms:W3CDTF">2015-03-20T13:07:49Z</dcterms:modified>
</cp:coreProperties>
</file>